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53.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5"/>
  </p:handoutMasterIdLst>
  <p:sldIdLst>
    <p:sldId id="314" r:id="rId2"/>
    <p:sldId id="256" r:id="rId3"/>
    <p:sldId id="257" r:id="rId4"/>
    <p:sldId id="258" r:id="rId5"/>
    <p:sldId id="261" r:id="rId6"/>
    <p:sldId id="318" r:id="rId7"/>
    <p:sldId id="262" r:id="rId8"/>
    <p:sldId id="263" r:id="rId9"/>
    <p:sldId id="264" r:id="rId10"/>
    <p:sldId id="269" r:id="rId11"/>
    <p:sldId id="270" r:id="rId12"/>
    <p:sldId id="271" r:id="rId13"/>
    <p:sldId id="272" r:id="rId14"/>
    <p:sldId id="273" r:id="rId15"/>
    <p:sldId id="274" r:id="rId16"/>
    <p:sldId id="276" r:id="rId17"/>
    <p:sldId id="315" r:id="rId18"/>
    <p:sldId id="319" r:id="rId19"/>
    <p:sldId id="311" r:id="rId20"/>
    <p:sldId id="277" r:id="rId21"/>
    <p:sldId id="280" r:id="rId22"/>
    <p:sldId id="281" r:id="rId23"/>
    <p:sldId id="282" r:id="rId24"/>
    <p:sldId id="278" r:id="rId25"/>
    <p:sldId id="294" r:id="rId26"/>
    <p:sldId id="307" r:id="rId27"/>
    <p:sldId id="308" r:id="rId28"/>
    <p:sldId id="309" r:id="rId29"/>
    <p:sldId id="316" r:id="rId30"/>
    <p:sldId id="320" r:id="rId31"/>
    <p:sldId id="312" r:id="rId32"/>
    <p:sldId id="290" r:id="rId33"/>
    <p:sldId id="310" r:id="rId34"/>
    <p:sldId id="317" r:id="rId35"/>
    <p:sldId id="267" r:id="rId36"/>
    <p:sldId id="268" r:id="rId37"/>
    <p:sldId id="265" r:id="rId38"/>
    <p:sldId id="266" r:id="rId39"/>
    <p:sldId id="286" r:id="rId40"/>
    <p:sldId id="287" r:id="rId41"/>
    <p:sldId id="296" r:id="rId42"/>
    <p:sldId id="297" r:id="rId43"/>
    <p:sldId id="298" r:id="rId44"/>
    <p:sldId id="288" r:id="rId45"/>
    <p:sldId id="299" r:id="rId46"/>
    <p:sldId id="300" r:id="rId47"/>
    <p:sldId id="301" r:id="rId48"/>
    <p:sldId id="302" r:id="rId49"/>
    <p:sldId id="303" r:id="rId50"/>
    <p:sldId id="304" r:id="rId51"/>
    <p:sldId id="305" r:id="rId52"/>
    <p:sldId id="306" r:id="rId53"/>
    <p:sldId id="295"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78"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9E0DC3-B335-46A7-AF98-4020C6D38147}" type="datetimeFigureOut">
              <a:rPr lang="en-US" smtClean="0"/>
              <a:t>12/21/2016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FF0880-C117-4206-BC97-F841DA451099}" type="slidenum">
              <a:rPr lang="en-US" smtClean="0"/>
              <a:t>‹#›</a:t>
            </a:fld>
            <a:endParaRPr lang="en-US"/>
          </a:p>
        </p:txBody>
      </p:sp>
    </p:spTree>
    <p:extLst>
      <p:ext uri="{BB962C8B-B14F-4D97-AF65-F5344CB8AC3E}">
        <p14:creationId xmlns:p14="http://schemas.microsoft.com/office/powerpoint/2010/main" val="39070262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A33F95D-1ADF-4139-97AF-4523E0DE8E17}" type="datetimeFigureOut">
              <a:rPr lang="en-US"/>
              <a:pPr>
                <a:defRPr/>
              </a:pPr>
              <a:t>12/21/2016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DEED7F-D5D4-447A-AEBC-20A053E53301}" type="slidenum">
              <a:rPr lang="en-US"/>
              <a:pPr>
                <a:defRPr/>
              </a:pPr>
              <a:t>‹#›</a:t>
            </a:fld>
            <a:endParaRPr lang="en-US" dirty="0"/>
          </a:p>
        </p:txBody>
      </p:sp>
    </p:spTree>
    <p:extLst>
      <p:ext uri="{BB962C8B-B14F-4D97-AF65-F5344CB8AC3E}">
        <p14:creationId xmlns:p14="http://schemas.microsoft.com/office/powerpoint/2010/main" val="3845761392"/>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0F7A5-EA9A-445C-8C59-E1F108D19107}" type="datetimeFigureOut">
              <a:rPr lang="en-US"/>
              <a:pPr>
                <a:defRPr/>
              </a:pPr>
              <a:t>12/21/2016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841BC2-6B4B-49CA-A89B-6D89419618C9}" type="slidenum">
              <a:rPr lang="en-US"/>
              <a:pPr>
                <a:defRPr/>
              </a:pPr>
              <a:t>‹#›</a:t>
            </a:fld>
            <a:endParaRPr lang="en-US" dirty="0"/>
          </a:p>
        </p:txBody>
      </p:sp>
    </p:spTree>
    <p:extLst>
      <p:ext uri="{BB962C8B-B14F-4D97-AF65-F5344CB8AC3E}">
        <p14:creationId xmlns:p14="http://schemas.microsoft.com/office/powerpoint/2010/main" val="4124557565"/>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F41780-F7E6-44CC-8BB7-BF81E13D3E02}" type="datetimeFigureOut">
              <a:rPr lang="en-US"/>
              <a:pPr>
                <a:defRPr/>
              </a:pPr>
              <a:t>12/21/2016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5D2A87-5944-4C1C-99F0-C601E4F5E8AD}" type="slidenum">
              <a:rPr lang="en-US"/>
              <a:pPr>
                <a:defRPr/>
              </a:pPr>
              <a:t>‹#›</a:t>
            </a:fld>
            <a:endParaRPr lang="en-US" dirty="0"/>
          </a:p>
        </p:txBody>
      </p:sp>
    </p:spTree>
    <p:extLst>
      <p:ext uri="{BB962C8B-B14F-4D97-AF65-F5344CB8AC3E}">
        <p14:creationId xmlns:p14="http://schemas.microsoft.com/office/powerpoint/2010/main" val="1355423709"/>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C3C7F2-0D0E-49FC-A7F1-C5688D31E66D}" type="datetimeFigureOut">
              <a:rPr lang="en-US"/>
              <a:pPr>
                <a:defRPr/>
              </a:pPr>
              <a:t>12/21/2016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FB6F29-CB39-4E5E-8AC6-57C3BF35A9D1}" type="slidenum">
              <a:rPr lang="en-US"/>
              <a:pPr>
                <a:defRPr/>
              </a:pPr>
              <a:t>‹#›</a:t>
            </a:fld>
            <a:endParaRPr lang="en-US" dirty="0"/>
          </a:p>
        </p:txBody>
      </p:sp>
    </p:spTree>
    <p:extLst>
      <p:ext uri="{BB962C8B-B14F-4D97-AF65-F5344CB8AC3E}">
        <p14:creationId xmlns:p14="http://schemas.microsoft.com/office/powerpoint/2010/main" val="3949168232"/>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50D433-9DE3-4FA1-80D2-E4694472BACB}" type="datetimeFigureOut">
              <a:rPr lang="en-US"/>
              <a:pPr>
                <a:defRPr/>
              </a:pPr>
              <a:t>12/21/2016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EDDE42-0B3C-401C-8557-8484170262B9}" type="slidenum">
              <a:rPr lang="en-US"/>
              <a:pPr>
                <a:defRPr/>
              </a:pPr>
              <a:t>‹#›</a:t>
            </a:fld>
            <a:endParaRPr lang="en-US" dirty="0"/>
          </a:p>
        </p:txBody>
      </p:sp>
    </p:spTree>
    <p:extLst>
      <p:ext uri="{BB962C8B-B14F-4D97-AF65-F5344CB8AC3E}">
        <p14:creationId xmlns:p14="http://schemas.microsoft.com/office/powerpoint/2010/main" val="3747472858"/>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BC47A5-3FA4-423C-848B-173A42720B30}" type="datetimeFigureOut">
              <a:rPr lang="en-US"/>
              <a:pPr>
                <a:defRPr/>
              </a:pPr>
              <a:t>12/21/2016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B64BDC-8610-4A88-B2BC-0E0CBECC3E4E}" type="slidenum">
              <a:rPr lang="en-US"/>
              <a:pPr>
                <a:defRPr/>
              </a:pPr>
              <a:t>‹#›</a:t>
            </a:fld>
            <a:endParaRPr lang="en-US" dirty="0"/>
          </a:p>
        </p:txBody>
      </p:sp>
    </p:spTree>
    <p:extLst>
      <p:ext uri="{BB962C8B-B14F-4D97-AF65-F5344CB8AC3E}">
        <p14:creationId xmlns:p14="http://schemas.microsoft.com/office/powerpoint/2010/main" val="1479336781"/>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CD1742-8AE2-4947-91C8-ED1B54DB5E96}" type="datetimeFigureOut">
              <a:rPr lang="en-US"/>
              <a:pPr>
                <a:defRPr/>
              </a:pPr>
              <a:t>12/21/2016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F72DEF-B5E8-4EF3-B23E-FAF5193E06D5}" type="slidenum">
              <a:rPr lang="en-US"/>
              <a:pPr>
                <a:defRPr/>
              </a:pPr>
              <a:t>‹#›</a:t>
            </a:fld>
            <a:endParaRPr lang="en-US" dirty="0"/>
          </a:p>
        </p:txBody>
      </p:sp>
    </p:spTree>
    <p:extLst>
      <p:ext uri="{BB962C8B-B14F-4D97-AF65-F5344CB8AC3E}">
        <p14:creationId xmlns:p14="http://schemas.microsoft.com/office/powerpoint/2010/main" val="218676886"/>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EABBCD-CC90-474D-81DF-FE7FA94C2531}" type="datetimeFigureOut">
              <a:rPr lang="en-US"/>
              <a:pPr>
                <a:defRPr/>
              </a:pPr>
              <a:t>12/21/2016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24666B1-A31E-40F9-95BA-E8BADFBFD4E1}" type="slidenum">
              <a:rPr lang="en-US"/>
              <a:pPr>
                <a:defRPr/>
              </a:pPr>
              <a:t>‹#›</a:t>
            </a:fld>
            <a:endParaRPr lang="en-US" dirty="0"/>
          </a:p>
        </p:txBody>
      </p:sp>
    </p:spTree>
    <p:extLst>
      <p:ext uri="{BB962C8B-B14F-4D97-AF65-F5344CB8AC3E}">
        <p14:creationId xmlns:p14="http://schemas.microsoft.com/office/powerpoint/2010/main" val="2717148658"/>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B37912-C236-4DCD-9464-D5BE7EBB0507}" type="datetimeFigureOut">
              <a:rPr lang="en-US"/>
              <a:pPr>
                <a:defRPr/>
              </a:pPr>
              <a:t>12/21/2016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4124BCD-29C0-4B08-A327-444F10A00A48}" type="slidenum">
              <a:rPr lang="en-US"/>
              <a:pPr>
                <a:defRPr/>
              </a:pPr>
              <a:t>‹#›</a:t>
            </a:fld>
            <a:endParaRPr lang="en-US" dirty="0"/>
          </a:p>
        </p:txBody>
      </p:sp>
    </p:spTree>
    <p:extLst>
      <p:ext uri="{BB962C8B-B14F-4D97-AF65-F5344CB8AC3E}">
        <p14:creationId xmlns:p14="http://schemas.microsoft.com/office/powerpoint/2010/main" val="2216313261"/>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851CCE-82D8-4415-BAFB-B49613A2F329}" type="datetimeFigureOut">
              <a:rPr lang="en-US"/>
              <a:pPr>
                <a:defRPr/>
              </a:pPr>
              <a:t>12/21/2016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D53007-C94F-4485-B398-7857B0649DE9}" type="slidenum">
              <a:rPr lang="en-US"/>
              <a:pPr>
                <a:defRPr/>
              </a:pPr>
              <a:t>‹#›</a:t>
            </a:fld>
            <a:endParaRPr lang="en-US" dirty="0"/>
          </a:p>
        </p:txBody>
      </p:sp>
    </p:spTree>
    <p:extLst>
      <p:ext uri="{BB962C8B-B14F-4D97-AF65-F5344CB8AC3E}">
        <p14:creationId xmlns:p14="http://schemas.microsoft.com/office/powerpoint/2010/main" val="2490914182"/>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3E0136-EF2F-4EC1-96F9-0468A62F7762}" type="datetimeFigureOut">
              <a:rPr lang="en-US"/>
              <a:pPr>
                <a:defRPr/>
              </a:pPr>
              <a:t>12/21/2016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2A8C40-F94A-4CC5-8606-C391A66167BF}" type="slidenum">
              <a:rPr lang="en-US"/>
              <a:pPr>
                <a:defRPr/>
              </a:pPr>
              <a:t>‹#›</a:t>
            </a:fld>
            <a:endParaRPr lang="en-US" dirty="0"/>
          </a:p>
        </p:txBody>
      </p:sp>
    </p:spTree>
    <p:extLst>
      <p:ext uri="{BB962C8B-B14F-4D97-AF65-F5344CB8AC3E}">
        <p14:creationId xmlns:p14="http://schemas.microsoft.com/office/powerpoint/2010/main" val="2717638073"/>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accent3">
            <a:lumMod val="60000"/>
            <a:lumOff val="4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7A0342D-EA98-4824-B326-286D97399499}" type="datetimeFigureOut">
              <a:rPr lang="en-US"/>
              <a:pPr>
                <a:defRPr/>
              </a:pPr>
              <a:t>12/21/2016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54CB53-C545-4746-B244-ACD0848422E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a:r>
              <a:rPr lang="en-US" sz="3600" smtClean="0"/>
              <a:t>Create the following chart on a sheet of paper and fill in each section appropriately: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3808198"/>
              </p:ext>
            </p:extLst>
          </p:nvPr>
        </p:nvGraphicFramePr>
        <p:xfrm>
          <a:off x="381000" y="1447800"/>
          <a:ext cx="8305800" cy="3898901"/>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685881">
                <a:tc>
                  <a:txBody>
                    <a:bodyPr/>
                    <a:lstStyle/>
                    <a:p>
                      <a:pPr algn="ctr"/>
                      <a:r>
                        <a:rPr lang="en-US" sz="1800" dirty="0" smtClean="0"/>
                        <a:t>Country</a:t>
                      </a:r>
                      <a:endParaRPr lang="en-US" sz="1800" dirty="0"/>
                    </a:p>
                  </a:txBody>
                  <a:tcPr marT="45725" marB="45725"/>
                </a:tc>
                <a:tc>
                  <a:txBody>
                    <a:bodyPr/>
                    <a:lstStyle/>
                    <a:p>
                      <a:pPr algn="ctr"/>
                      <a:r>
                        <a:rPr lang="en-US" sz="1800" dirty="0" smtClean="0"/>
                        <a:t>Dictator</a:t>
                      </a:r>
                      <a:endParaRPr lang="en-US" sz="1800" dirty="0"/>
                    </a:p>
                  </a:txBody>
                  <a:tcPr marT="45725" marB="45725"/>
                </a:tc>
                <a:tc>
                  <a:txBody>
                    <a:bodyPr/>
                    <a:lstStyle/>
                    <a:p>
                      <a:pPr algn="ctr"/>
                      <a:r>
                        <a:rPr lang="en-US" sz="1800" dirty="0" smtClean="0"/>
                        <a:t>Ideology</a:t>
                      </a:r>
                    </a:p>
                    <a:p>
                      <a:pPr algn="ctr"/>
                      <a:r>
                        <a:rPr lang="en-US" sz="1800" baseline="0" dirty="0" smtClean="0"/>
                        <a:t> (government style)</a:t>
                      </a:r>
                      <a:endParaRPr lang="en-US" sz="1800" dirty="0"/>
                    </a:p>
                  </a:txBody>
                  <a:tcPr marT="45725" marB="45725"/>
                </a:tc>
                <a:extLst>
                  <a:ext uri="{0D108BD9-81ED-4DB2-BD59-A6C34878D82A}">
                    <a16:rowId xmlns:a16="http://schemas.microsoft.com/office/drawing/2014/main" val="10000"/>
                  </a:ext>
                </a:extLst>
              </a:tr>
              <a:tr h="685879">
                <a:tc>
                  <a:txBody>
                    <a:bodyPr/>
                    <a:lstStyle/>
                    <a:p>
                      <a:pPr marL="342900" indent="-342900">
                        <a:buAutoNum type="arabicPeriod"/>
                      </a:pPr>
                      <a:r>
                        <a:rPr lang="en-US" sz="1800" dirty="0" smtClean="0"/>
                        <a:t>Germany</a:t>
                      </a:r>
                      <a:endParaRPr lang="en-US" sz="1800" dirty="0"/>
                    </a:p>
                  </a:txBody>
                  <a:tcPr marT="45725" marB="45725"/>
                </a:tc>
                <a:tc>
                  <a:txBody>
                    <a:bodyPr/>
                    <a:lstStyle/>
                    <a:p>
                      <a:endParaRPr lang="en-US" sz="1800"/>
                    </a:p>
                  </a:txBody>
                  <a:tcPr marT="45725" marB="45725"/>
                </a:tc>
                <a:tc>
                  <a:txBody>
                    <a:bodyPr/>
                    <a:lstStyle/>
                    <a:p>
                      <a:endParaRPr lang="en-US" sz="1800"/>
                    </a:p>
                  </a:txBody>
                  <a:tcPr marT="45725" marB="45725"/>
                </a:tc>
                <a:extLst>
                  <a:ext uri="{0D108BD9-81ED-4DB2-BD59-A6C34878D82A}">
                    <a16:rowId xmlns:a16="http://schemas.microsoft.com/office/drawing/2014/main" val="10001"/>
                  </a:ext>
                </a:extLst>
              </a:tr>
              <a:tr h="762088">
                <a:tc>
                  <a:txBody>
                    <a:bodyPr/>
                    <a:lstStyle/>
                    <a:p>
                      <a:pPr marL="342900" indent="-342900">
                        <a:buAutoNum type="arabicPeriod" startAt="2"/>
                      </a:pPr>
                      <a:r>
                        <a:rPr lang="en-US" sz="1800" dirty="0" smtClean="0"/>
                        <a:t>Italy</a:t>
                      </a:r>
                      <a:endParaRPr lang="en-US" sz="1800" dirty="0"/>
                    </a:p>
                  </a:txBody>
                  <a:tcPr marT="45725" marB="45725"/>
                </a:tc>
                <a:tc>
                  <a:txBody>
                    <a:bodyPr/>
                    <a:lstStyle/>
                    <a:p>
                      <a:endParaRPr lang="en-US" sz="1800"/>
                    </a:p>
                  </a:txBody>
                  <a:tcPr marT="45725" marB="45725"/>
                </a:tc>
                <a:tc>
                  <a:txBody>
                    <a:bodyPr/>
                    <a:lstStyle/>
                    <a:p>
                      <a:endParaRPr lang="en-US" sz="1800"/>
                    </a:p>
                  </a:txBody>
                  <a:tcPr marT="45725" marB="45725"/>
                </a:tc>
                <a:extLst>
                  <a:ext uri="{0D108BD9-81ED-4DB2-BD59-A6C34878D82A}">
                    <a16:rowId xmlns:a16="http://schemas.microsoft.com/office/drawing/2014/main" val="10002"/>
                  </a:ext>
                </a:extLst>
              </a:tr>
              <a:tr h="838297">
                <a:tc>
                  <a:txBody>
                    <a:bodyPr/>
                    <a:lstStyle/>
                    <a:p>
                      <a:r>
                        <a:rPr lang="en-US" sz="1800" dirty="0" smtClean="0"/>
                        <a:t>3.   Japan</a:t>
                      </a:r>
                      <a:r>
                        <a:rPr lang="en-US" sz="1800" baseline="0" dirty="0" smtClean="0"/>
                        <a:t> </a:t>
                      </a:r>
                      <a:endParaRPr lang="en-US" sz="1800" dirty="0"/>
                    </a:p>
                  </a:txBody>
                  <a:tcPr marT="45725" marB="45725"/>
                </a:tc>
                <a:tc>
                  <a:txBody>
                    <a:bodyPr/>
                    <a:lstStyle/>
                    <a:p>
                      <a:endParaRPr lang="en-US" sz="1800"/>
                    </a:p>
                  </a:txBody>
                  <a:tcPr marT="45725" marB="45725"/>
                </a:tc>
                <a:tc>
                  <a:txBody>
                    <a:bodyPr/>
                    <a:lstStyle/>
                    <a:p>
                      <a:endParaRPr lang="en-US" sz="1800"/>
                    </a:p>
                  </a:txBody>
                  <a:tcPr marT="45725" marB="45725"/>
                </a:tc>
                <a:extLst>
                  <a:ext uri="{0D108BD9-81ED-4DB2-BD59-A6C34878D82A}">
                    <a16:rowId xmlns:a16="http://schemas.microsoft.com/office/drawing/2014/main" val="10003"/>
                  </a:ext>
                </a:extLst>
              </a:tr>
              <a:tr h="926756">
                <a:tc>
                  <a:txBody>
                    <a:bodyPr/>
                    <a:lstStyle/>
                    <a:p>
                      <a:r>
                        <a:rPr lang="en-US" sz="1800" dirty="0" smtClean="0"/>
                        <a:t>4.   Russia </a:t>
                      </a:r>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extLst>
                  <a:ext uri="{0D108BD9-81ED-4DB2-BD59-A6C34878D82A}">
                    <a16:rowId xmlns:a16="http://schemas.microsoft.com/office/drawing/2014/main" val="10004"/>
                  </a:ext>
                </a:extLst>
              </a:tr>
            </a:tbl>
          </a:graphicData>
        </a:graphic>
      </p:graphicFrame>
      <p:sp>
        <p:nvSpPr>
          <p:cNvPr id="3101" name="TextBox 4"/>
          <p:cNvSpPr txBox="1">
            <a:spLocks noChangeArrowheads="1"/>
          </p:cNvSpPr>
          <p:nvPr/>
        </p:nvSpPr>
        <p:spPr bwMode="auto">
          <a:xfrm>
            <a:off x="685800" y="55626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After reviewing each country’s ideology, what did all of these countries have in common?</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685800"/>
          </a:xfrm>
        </p:spPr>
        <p:txBody>
          <a:bodyPr/>
          <a:lstStyle/>
          <a:p>
            <a:pPr eaLnBrk="1" hangingPunct="1"/>
            <a:r>
              <a:rPr lang="en-US" smtClean="0"/>
              <a:t>PEARL HARBOR, 1941</a:t>
            </a:r>
          </a:p>
        </p:txBody>
      </p:sp>
      <p:pic>
        <p:nvPicPr>
          <p:cNvPr id="16387" name="Content Placeholder 3" descr="Pearl Harbor.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838200"/>
            <a:ext cx="8534400" cy="57912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457200" y="0"/>
            <a:ext cx="8229600" cy="762000"/>
          </a:xfrm>
        </p:spPr>
        <p:txBody>
          <a:bodyPr/>
          <a:lstStyle/>
          <a:p>
            <a:pPr eaLnBrk="1" hangingPunct="1"/>
            <a:r>
              <a:rPr lang="en-US" smtClean="0"/>
              <a:t>JAPANESE ATTACK PLANS</a:t>
            </a:r>
          </a:p>
        </p:txBody>
      </p:sp>
      <p:pic>
        <p:nvPicPr>
          <p:cNvPr id="17411" name="Content Placeholder 3" descr="Pearl_Harbor_Side1_Zoom_Oahu_Attack.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838200"/>
            <a:ext cx="8382000" cy="57912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PearlHarbor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8600"/>
            <a:ext cx="8686800" cy="64008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descr="pearl_harbor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0"/>
            <a:ext cx="8686800" cy="68580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descr="pearlharbor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0"/>
            <a:ext cx="8686800" cy="66294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descr="pearlharbor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228600"/>
            <a:ext cx="8839200" cy="64008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descr="pearlharbor smoke.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8600"/>
            <a:ext cx="8686800" cy="64008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America’s Response</a:t>
            </a:r>
            <a:endParaRPr lang="en-US" dirty="0"/>
          </a:p>
        </p:txBody>
      </p:sp>
      <p:sp>
        <p:nvSpPr>
          <p:cNvPr id="3" name="Content Placeholder 2"/>
          <p:cNvSpPr>
            <a:spLocks noGrp="1"/>
          </p:cNvSpPr>
          <p:nvPr>
            <p:ph idx="1"/>
          </p:nvPr>
        </p:nvSpPr>
        <p:spPr/>
        <p:txBody>
          <a:bodyPr/>
          <a:lstStyle/>
          <a:p>
            <a:pPr eaLnBrk="1" hangingPunct="1"/>
            <a:r>
              <a:rPr lang="en-US" dirty="0"/>
              <a:t>The next </a:t>
            </a:r>
            <a:r>
              <a:rPr lang="en-US" dirty="0" smtClean="0"/>
              <a:t>day, </a:t>
            </a:r>
            <a:r>
              <a:rPr lang="en-US" b="1" dirty="0">
                <a:solidFill>
                  <a:srgbClr val="7030A0"/>
                </a:solidFill>
              </a:rPr>
              <a:t>President Roosevelt</a:t>
            </a:r>
            <a:r>
              <a:rPr lang="en-US" dirty="0"/>
              <a:t> proclaimed Dec. 7</a:t>
            </a:r>
            <a:r>
              <a:rPr lang="en-US" baseline="30000" dirty="0"/>
              <a:t>th</a:t>
            </a:r>
            <a:r>
              <a:rPr lang="en-US" dirty="0"/>
              <a:t> a “day which will live in infamy” and asked Congress for a declaration of war against  Japan.  They approved the declaration on Dec. 9</a:t>
            </a:r>
            <a:r>
              <a:rPr lang="en-US" baseline="30000" dirty="0"/>
              <a:t>th</a:t>
            </a:r>
            <a:r>
              <a:rPr lang="en-US" dirty="0"/>
              <a:t>.</a:t>
            </a:r>
          </a:p>
          <a:p>
            <a:pPr eaLnBrk="1" hangingPunct="1"/>
            <a:endParaRPr lang="en-US" dirty="0"/>
          </a:p>
          <a:p>
            <a:pPr eaLnBrk="1" hangingPunct="1"/>
            <a:r>
              <a:rPr lang="en-US" dirty="0"/>
              <a:t>2 days later, Germany and Italy (Japan’s allies) declared war and </a:t>
            </a:r>
            <a:r>
              <a:rPr lang="en-US" u="sng" dirty="0"/>
              <a:t>the U.S. was now in a two theater (Europe/Pacific) world war</a:t>
            </a:r>
            <a:r>
              <a:rPr lang="en-US" dirty="0"/>
              <a:t>.</a:t>
            </a:r>
          </a:p>
          <a:p>
            <a:endParaRPr lang="en-US" dirty="0"/>
          </a:p>
        </p:txBody>
      </p:sp>
    </p:spTree>
    <p:extLst>
      <p:ext uri="{BB962C8B-B14F-4D97-AF65-F5344CB8AC3E}">
        <p14:creationId xmlns:p14="http://schemas.microsoft.com/office/powerpoint/2010/main" val="260312862"/>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143000"/>
            <a:ext cx="6400800" cy="4953000"/>
          </a:xfrm>
        </p:spPr>
        <p:txBody>
          <a:bodyPr rtlCol="0">
            <a:noAutofit/>
          </a:bodyPr>
          <a:lstStyle/>
          <a:p>
            <a:pPr eaLnBrk="1" fontAlgn="auto" hangingPunct="1">
              <a:spcAft>
                <a:spcPts val="0"/>
              </a:spcAft>
              <a:buFont typeface="Arial" pitchFamily="34" charset="0"/>
              <a:buNone/>
              <a:defRPr/>
            </a:pPr>
            <a:r>
              <a:rPr lang="en-US" sz="13800" b="1" dirty="0" smtClean="0">
                <a:solidFill>
                  <a:schemeClr val="accent3"/>
                </a:solidFill>
              </a:rPr>
              <a:t>WORLD WAR II</a:t>
            </a:r>
          </a:p>
        </p:txBody>
      </p:sp>
    </p:spTree>
    <p:extLst>
      <p:ext uri="{BB962C8B-B14F-4D97-AF65-F5344CB8AC3E}">
        <p14:creationId xmlns:p14="http://schemas.microsoft.com/office/powerpoint/2010/main" val="1998279631"/>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991600" cy="6248400"/>
          </a:xfrm>
        </p:spPr>
        <p:txBody>
          <a:bodyPr/>
          <a:lstStyle/>
          <a:p>
            <a:pPr>
              <a:defRPr/>
            </a:pPr>
            <a:r>
              <a:rPr lang="en-US" sz="2400" dirty="0" smtClean="0"/>
              <a:t>The U.S. had been supplying European nations since the start of the war.  This helped to bring us out of the Great Depression as it stimulated our economy.  Additionally, the government expanded to help push the war effort. </a:t>
            </a:r>
          </a:p>
          <a:p>
            <a:pPr>
              <a:defRPr/>
            </a:pPr>
            <a:r>
              <a:rPr lang="en-US" sz="2400" dirty="0"/>
              <a:t>Wartime agencies and projects:</a:t>
            </a:r>
          </a:p>
          <a:p>
            <a:pPr lvl="1">
              <a:defRPr/>
            </a:pPr>
            <a:r>
              <a:rPr lang="en-US" sz="2400" b="1" u="sng" dirty="0">
                <a:solidFill>
                  <a:schemeClr val="accent6"/>
                </a:solidFill>
              </a:rPr>
              <a:t>War Production Board (WPB)</a:t>
            </a:r>
            <a:r>
              <a:rPr lang="en-US" sz="2400" dirty="0"/>
              <a:t>- </a:t>
            </a:r>
            <a:r>
              <a:rPr lang="en-US" sz="2400" u="sng" dirty="0"/>
              <a:t>converted factories/industries from peacetime to wartime production </a:t>
            </a:r>
            <a:r>
              <a:rPr lang="en-US" sz="2400" dirty="0"/>
              <a:t>as well as rationing/distributing important resources to industries (car factories to military machinery factories and gas rationing)</a:t>
            </a:r>
          </a:p>
          <a:p>
            <a:pPr lvl="1">
              <a:defRPr/>
            </a:pPr>
            <a:r>
              <a:rPr lang="en-US" sz="2400" b="1" u="sng" dirty="0">
                <a:solidFill>
                  <a:schemeClr val="accent6"/>
                </a:solidFill>
              </a:rPr>
              <a:t>Office of Price Administration (OPA)</a:t>
            </a:r>
            <a:r>
              <a:rPr lang="en-US" sz="2400" dirty="0"/>
              <a:t>- </a:t>
            </a:r>
            <a:r>
              <a:rPr lang="en-US" sz="2400" u="sng" dirty="0"/>
              <a:t>fought wartime inflation </a:t>
            </a:r>
            <a:r>
              <a:rPr lang="en-US" sz="2400" dirty="0"/>
              <a:t>and were in charge of all wartime food rationing</a:t>
            </a:r>
          </a:p>
          <a:p>
            <a:pPr lvl="1">
              <a:defRPr/>
            </a:pPr>
            <a:r>
              <a:rPr lang="en-US" sz="2400" b="1" u="sng" dirty="0">
                <a:solidFill>
                  <a:schemeClr val="accent6"/>
                </a:solidFill>
              </a:rPr>
              <a:t>Office of Scientific Research and Development (OSRD)--</a:t>
            </a:r>
            <a:r>
              <a:rPr lang="en-US" sz="2400" dirty="0"/>
              <a:t>responsible for new inventions and innovations during the war.</a:t>
            </a:r>
            <a:endParaRPr lang="en-US" sz="2400" b="1" u="sng" dirty="0">
              <a:solidFill>
                <a:schemeClr val="accent6"/>
              </a:solidFill>
            </a:endParaRPr>
          </a:p>
          <a:p>
            <a:pPr lvl="2">
              <a:defRPr/>
            </a:pPr>
            <a:r>
              <a:rPr lang="en-US" dirty="0"/>
              <a:t>Such as radar, sonar, penicillin, and pesticides such as DDT</a:t>
            </a:r>
          </a:p>
          <a:p>
            <a:pPr lvl="2">
              <a:defRPr/>
            </a:pPr>
            <a:r>
              <a:rPr lang="en-US" b="1" u="sng" dirty="0">
                <a:solidFill>
                  <a:schemeClr val="accent6"/>
                </a:solidFill>
              </a:rPr>
              <a:t>Manhattan Project</a:t>
            </a:r>
            <a:r>
              <a:rPr lang="en-US" u="sng" dirty="0"/>
              <a:t>- codename for the U.S. atomic weapons research project conducted for the military</a:t>
            </a:r>
          </a:p>
          <a:p>
            <a:pPr>
              <a:defRPr/>
            </a:pPr>
            <a:endParaRPr lang="en-US" dirty="0"/>
          </a:p>
        </p:txBody>
      </p:sp>
      <p:sp>
        <p:nvSpPr>
          <p:cNvPr id="4" name="Title 1"/>
          <p:cNvSpPr>
            <a:spLocks noGrp="1"/>
          </p:cNvSpPr>
          <p:nvPr>
            <p:ph type="title"/>
          </p:nvPr>
        </p:nvSpPr>
        <p:spPr>
          <a:xfrm>
            <a:off x="0" y="0"/>
            <a:ext cx="8229600" cy="533400"/>
          </a:xfrm>
        </p:spPr>
        <p:txBody>
          <a:bodyPr/>
          <a:lstStyle/>
          <a:p>
            <a:pPr>
              <a:defRPr/>
            </a:pPr>
            <a:r>
              <a:rPr lang="en-US" b="1" i="1" dirty="0" smtClean="0">
                <a:solidFill>
                  <a:schemeClr val="accent3"/>
                </a:solidFill>
              </a:rPr>
              <a:t>MOBILIZING FOR DEFENSE</a:t>
            </a:r>
            <a:endParaRPr lang="en-US" b="1" i="1" dirty="0">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143000"/>
            <a:ext cx="6400800" cy="4953000"/>
          </a:xfrm>
        </p:spPr>
        <p:txBody>
          <a:bodyPr rtlCol="0">
            <a:noAutofit/>
          </a:bodyPr>
          <a:lstStyle/>
          <a:p>
            <a:pPr eaLnBrk="1" fontAlgn="auto" hangingPunct="1">
              <a:spcAft>
                <a:spcPts val="0"/>
              </a:spcAft>
              <a:buFont typeface="Arial" pitchFamily="34" charset="0"/>
              <a:buNone/>
              <a:defRPr/>
            </a:pPr>
            <a:r>
              <a:rPr lang="en-US" sz="13800" b="1" dirty="0" smtClean="0">
                <a:solidFill>
                  <a:schemeClr val="accent3"/>
                </a:solidFill>
              </a:rPr>
              <a:t>WORLD WAR II</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pPr>
              <a:defRPr/>
            </a:pPr>
            <a:r>
              <a:rPr lang="en-US" b="1" i="1" dirty="0" smtClean="0">
                <a:solidFill>
                  <a:schemeClr val="accent3"/>
                </a:solidFill>
              </a:rPr>
              <a:t>MOBILIZING FOR DEFENSE</a:t>
            </a:r>
            <a:endParaRPr lang="en-US" b="1" i="1" dirty="0">
              <a:solidFill>
                <a:schemeClr val="accent3"/>
              </a:solidFill>
            </a:endParaRPr>
          </a:p>
        </p:txBody>
      </p:sp>
      <p:sp>
        <p:nvSpPr>
          <p:cNvPr id="3" name="Content Placeholder 2"/>
          <p:cNvSpPr>
            <a:spLocks noGrp="1"/>
          </p:cNvSpPr>
          <p:nvPr>
            <p:ph idx="1"/>
          </p:nvPr>
        </p:nvSpPr>
        <p:spPr>
          <a:xfrm>
            <a:off x="152400" y="838200"/>
            <a:ext cx="8839200" cy="5867400"/>
          </a:xfrm>
        </p:spPr>
        <p:txBody>
          <a:bodyPr/>
          <a:lstStyle/>
          <a:p>
            <a:pPr>
              <a:defRPr/>
            </a:pPr>
            <a:r>
              <a:rPr lang="en-US" sz="2400" dirty="0" smtClean="0"/>
              <a:t>The U.S. had passed the </a:t>
            </a:r>
            <a:r>
              <a:rPr lang="en-US" sz="2400" b="1" dirty="0" smtClean="0">
                <a:solidFill>
                  <a:schemeClr val="accent6"/>
                </a:solidFill>
              </a:rPr>
              <a:t>Selective Training and Service Act </a:t>
            </a:r>
            <a:r>
              <a:rPr lang="en-US" sz="2400" dirty="0" smtClean="0"/>
              <a:t>in 1940 to bolster our military.  This was expanded following Pearl Harbor and by early 1942 the U.S. had 15 million volunteer/drafted soldiers in the military.</a:t>
            </a:r>
          </a:p>
          <a:p>
            <a:pPr>
              <a:defRPr/>
            </a:pPr>
            <a:endParaRPr lang="en-US" sz="2400" dirty="0" smtClean="0"/>
          </a:p>
          <a:p>
            <a:pPr>
              <a:defRPr/>
            </a:pPr>
            <a:r>
              <a:rPr lang="en-US" sz="2400" dirty="0" smtClean="0"/>
              <a:t>U.S. minority wartime contributions:</a:t>
            </a:r>
          </a:p>
          <a:p>
            <a:pPr lvl="1">
              <a:defRPr/>
            </a:pPr>
            <a:r>
              <a:rPr lang="en-US" sz="2400" b="1" u="sng" dirty="0" smtClean="0">
                <a:solidFill>
                  <a:schemeClr val="accent6"/>
                </a:solidFill>
              </a:rPr>
              <a:t>Women</a:t>
            </a:r>
            <a:r>
              <a:rPr lang="en-US" sz="2400" dirty="0" smtClean="0"/>
              <a:t>- went back to work in factories/industries in great numbers and were vital to the war effort; also served in </a:t>
            </a:r>
            <a:r>
              <a:rPr lang="en-US" sz="2400" b="1" dirty="0" smtClean="0"/>
              <a:t>non-combat</a:t>
            </a:r>
            <a:r>
              <a:rPr lang="en-US" sz="2400" dirty="0" smtClean="0"/>
              <a:t> positions in the military like nurses, drivers, and even pilots</a:t>
            </a:r>
          </a:p>
          <a:p>
            <a:pPr lvl="1">
              <a:defRPr/>
            </a:pPr>
            <a:r>
              <a:rPr lang="en-US" sz="2400" b="1" u="sng" dirty="0" smtClean="0">
                <a:solidFill>
                  <a:schemeClr val="accent6"/>
                </a:solidFill>
              </a:rPr>
              <a:t>African, Hispanic, Native, and Asian Americans</a:t>
            </a:r>
            <a:r>
              <a:rPr lang="en-US" sz="2400" dirty="0" smtClean="0"/>
              <a:t>- they all served with great honor even though they were often </a:t>
            </a:r>
            <a:r>
              <a:rPr lang="en-US" sz="2400" b="1" dirty="0" smtClean="0"/>
              <a:t>segregated and discrimination </a:t>
            </a:r>
            <a:r>
              <a:rPr lang="en-US" sz="2400" dirty="0" smtClean="0"/>
              <a:t>was widespread (one of the most famous minority units was the Tuskegee Airmen comprised of African-American pilots); also worked in factories/industries at home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descr="tuskegee_airmen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457200"/>
            <a:ext cx="8229600" cy="57912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descr="tuskegee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533400"/>
            <a:ext cx="8382000" cy="60198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descr="tuskegee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304800"/>
            <a:ext cx="8458200" cy="61722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4038600"/>
          </a:xfrm>
        </p:spPr>
        <p:txBody>
          <a:bodyPr/>
          <a:lstStyle/>
          <a:p>
            <a:r>
              <a:rPr lang="en-US" sz="2400" smtClean="0"/>
              <a:t>The military and workplace discrimination did not go unnoticed, particularly within ethnic groups.  </a:t>
            </a:r>
            <a:r>
              <a:rPr lang="en-US" sz="2400" b="1" smtClean="0">
                <a:solidFill>
                  <a:srgbClr val="7030A0"/>
                </a:solidFill>
              </a:rPr>
              <a:t>A. Philip Randolph </a:t>
            </a:r>
            <a:r>
              <a:rPr lang="en-US" sz="2400" smtClean="0"/>
              <a:t>organized/planned a July, 1, 1941, African-American protest march on Washington D.C. that got President Roosevelt’s attention.</a:t>
            </a:r>
          </a:p>
          <a:p>
            <a:endParaRPr lang="en-US" sz="2400" smtClean="0"/>
          </a:p>
          <a:p>
            <a:r>
              <a:rPr lang="en-US" sz="2400" smtClean="0"/>
              <a:t>This protest march was eventually cancelled by </a:t>
            </a:r>
            <a:r>
              <a:rPr lang="en-US" sz="2400" b="1" smtClean="0">
                <a:solidFill>
                  <a:srgbClr val="7030A0"/>
                </a:solidFill>
              </a:rPr>
              <a:t>Randolph</a:t>
            </a:r>
            <a:r>
              <a:rPr lang="en-US" sz="2400" smtClean="0"/>
              <a:t> when </a:t>
            </a:r>
            <a:r>
              <a:rPr lang="en-US" sz="2400" b="1" smtClean="0">
                <a:solidFill>
                  <a:srgbClr val="7030A0"/>
                </a:solidFill>
              </a:rPr>
              <a:t>President Roosevelt </a:t>
            </a:r>
            <a:r>
              <a:rPr lang="en-US" sz="2400" smtClean="0"/>
              <a:t>issued an executive order stating that employers and unions had to provide fair and equitable work in defense industries regardless of race, color, creed, or national origin.</a:t>
            </a:r>
          </a:p>
          <a:p>
            <a:endParaRPr lang="en-US" sz="2400" smtClean="0"/>
          </a:p>
        </p:txBody>
      </p:sp>
      <p:pic>
        <p:nvPicPr>
          <p:cNvPr id="25603" name="Picture 3" descr="fd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733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aphiliprandolp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733800"/>
            <a:ext cx="2819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 to="" calcmode="lin" valueType="num">
                                      <p:cBhvr>
                                        <p:cTn id="12" dur="1" fill="hold"/>
                                        <p:tgtEl>
                                          <p:spTgt spid="2560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5603"/>
                                        </p:tgtEl>
                                        <p:attrNameLst>
                                          <p:attrName>style.visibility</p:attrName>
                                        </p:attrNameLst>
                                      </p:cBhvr>
                                      <p:to>
                                        <p:strVal val="visible"/>
                                      </p:to>
                                    </p:set>
                                    <p:anim to="" calcmode="lin" valueType="num">
                                      <p:cBhvr>
                                        <p:cTn id="22" dur="1" fill="hold"/>
                                        <p:tgtEl>
                                          <p:spTgt spid="256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pPr>
              <a:defRPr/>
            </a:pPr>
            <a:r>
              <a:rPr lang="en-US" b="1" i="1" dirty="0" smtClean="0">
                <a:solidFill>
                  <a:schemeClr val="accent3"/>
                </a:solidFill>
              </a:rPr>
              <a:t>THE HOME FRONT</a:t>
            </a:r>
            <a:endParaRPr lang="en-US" b="1" i="1" dirty="0">
              <a:solidFill>
                <a:schemeClr val="accent3"/>
              </a:solidFill>
            </a:endParaRPr>
          </a:p>
        </p:txBody>
      </p:sp>
      <p:sp>
        <p:nvSpPr>
          <p:cNvPr id="3" name="Content Placeholder 2"/>
          <p:cNvSpPr>
            <a:spLocks noGrp="1"/>
          </p:cNvSpPr>
          <p:nvPr>
            <p:ph idx="1"/>
          </p:nvPr>
        </p:nvSpPr>
        <p:spPr>
          <a:xfrm>
            <a:off x="152400" y="685800"/>
            <a:ext cx="8839200" cy="6172200"/>
          </a:xfrm>
        </p:spPr>
        <p:txBody>
          <a:bodyPr/>
          <a:lstStyle/>
          <a:p>
            <a:pPr>
              <a:defRPr/>
            </a:pPr>
            <a:r>
              <a:rPr lang="en-US" sz="2400" dirty="0" smtClean="0"/>
              <a:t>One major social factor that impacted the U.S. was the mass migration of people to the north and west.  African-Americans, in particular, moved north to cities for jobs.</a:t>
            </a:r>
          </a:p>
          <a:p>
            <a:pPr>
              <a:defRPr/>
            </a:pPr>
            <a:endParaRPr lang="en-US" sz="2400" dirty="0" smtClean="0"/>
          </a:p>
          <a:p>
            <a:pPr>
              <a:defRPr/>
            </a:pPr>
            <a:r>
              <a:rPr lang="en-US" sz="2400" dirty="0" smtClean="0"/>
              <a:t>Another situation that developed here at home was the treatment of Japanese-Americans.  Following the attack on Pearl Harbor, there was a widespread fear of Japanese from coast to coast.</a:t>
            </a:r>
          </a:p>
          <a:p>
            <a:pPr>
              <a:defRPr/>
            </a:pPr>
            <a:endParaRPr lang="en-US" sz="2400" dirty="0" smtClean="0"/>
          </a:p>
          <a:p>
            <a:pPr>
              <a:defRPr/>
            </a:pPr>
            <a:r>
              <a:rPr lang="en-US" sz="2400" dirty="0" smtClean="0"/>
              <a:t>The U.S. govt. responded to this widespread fear by placing Japanese-Americans in internment, or relocation, camps, that were essentially prison camps.  </a:t>
            </a:r>
          </a:p>
          <a:p>
            <a:pPr>
              <a:defRPr/>
            </a:pPr>
            <a:endParaRPr lang="en-US" sz="2400" dirty="0" smtClean="0"/>
          </a:p>
          <a:p>
            <a:pPr lvl="1">
              <a:defRPr/>
            </a:pPr>
            <a:endParaRPr lang="en-US" sz="2000" b="1"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descr="japanese_internmen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28600"/>
            <a:ext cx="8534400" cy="64008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descr="internment camp.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04800"/>
            <a:ext cx="8382000" cy="62484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descr="japanese_internment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8600"/>
            <a:ext cx="8686800" cy="64770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U.S. Supreme Court said that the govt.  was justified in this action by saying that during times of war national security and well-being took priority over the rights of an individual in the case </a:t>
            </a:r>
            <a:r>
              <a:rPr lang="en-US" b="1" u="sng" dirty="0" err="1">
                <a:solidFill>
                  <a:schemeClr val="accent6"/>
                </a:solidFill>
              </a:rPr>
              <a:t>Korematsu</a:t>
            </a:r>
            <a:r>
              <a:rPr lang="en-US" b="1" u="sng" dirty="0">
                <a:solidFill>
                  <a:schemeClr val="accent6"/>
                </a:solidFill>
              </a:rPr>
              <a:t> v. U.S.</a:t>
            </a:r>
            <a:endParaRPr lang="en-US" dirty="0"/>
          </a:p>
          <a:p>
            <a:pPr lvl="1"/>
            <a:r>
              <a:rPr lang="en-US" dirty="0" smtClean="0"/>
              <a:t>What previous U.S. Supreme Court decision did this mirror?</a:t>
            </a:r>
            <a:endParaRPr lang="en-US" dirty="0"/>
          </a:p>
        </p:txBody>
      </p:sp>
    </p:spTree>
    <p:extLst>
      <p:ext uri="{BB962C8B-B14F-4D97-AF65-F5344CB8AC3E}">
        <p14:creationId xmlns:p14="http://schemas.microsoft.com/office/powerpoint/2010/main" val="2681764146"/>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b="1" i="1" dirty="0" smtClean="0">
                <a:solidFill>
                  <a:schemeClr val="accent3"/>
                </a:solidFill>
              </a:rPr>
              <a:t>DICTATORS THREATEN WORLD PEACE</a:t>
            </a:r>
          </a:p>
        </p:txBody>
      </p:sp>
      <p:sp>
        <p:nvSpPr>
          <p:cNvPr id="3" name="Content Placeholder 2"/>
          <p:cNvSpPr>
            <a:spLocks noGrp="1"/>
          </p:cNvSpPr>
          <p:nvPr>
            <p:ph idx="1"/>
          </p:nvPr>
        </p:nvSpPr>
        <p:spPr>
          <a:xfrm>
            <a:off x="152400" y="838200"/>
            <a:ext cx="8839200" cy="6019800"/>
          </a:xfrm>
        </p:spPr>
        <p:txBody>
          <a:bodyPr rtlCol="0">
            <a:normAutofit fontScale="92500" lnSpcReduction="10000"/>
          </a:bodyPr>
          <a:lstStyle/>
          <a:p>
            <a:pPr eaLnBrk="1" fontAlgn="auto" hangingPunct="1">
              <a:spcAft>
                <a:spcPts val="0"/>
              </a:spcAft>
              <a:buFont typeface="Arial" pitchFamily="34" charset="0"/>
              <a:buChar char="•"/>
              <a:defRPr/>
            </a:pPr>
            <a:r>
              <a:rPr lang="en-US" sz="2400" dirty="0" smtClean="0"/>
              <a:t>Following WWI, many democracies were established in European countries.  Over time, these democracies will fall to the hands of ruthless totalitarian rulers.  </a:t>
            </a:r>
            <a:r>
              <a:rPr lang="en-US" sz="2400" b="1" u="sng" dirty="0" smtClean="0">
                <a:solidFill>
                  <a:srgbClr val="FF0000"/>
                </a:solidFill>
              </a:rPr>
              <a:t>Totalitarianism</a:t>
            </a:r>
            <a:r>
              <a:rPr lang="en-US" sz="2400" dirty="0" smtClean="0"/>
              <a:t>- </a:t>
            </a:r>
            <a:r>
              <a:rPr lang="en-US" sz="2400" b="1" dirty="0" smtClean="0">
                <a:solidFill>
                  <a:srgbClr val="00B050"/>
                </a:solidFill>
              </a:rPr>
              <a:t>government that has complete control over its citizens, individuals have no rights, and the govt. suppresses all opposition.</a:t>
            </a:r>
          </a:p>
          <a:p>
            <a:pPr eaLnBrk="1" fontAlgn="auto" hangingPunct="1">
              <a:spcAft>
                <a:spcPts val="0"/>
              </a:spcAft>
              <a:buFont typeface="Arial" pitchFamily="34" charset="0"/>
              <a:buChar char="•"/>
              <a:defRPr/>
            </a:pPr>
            <a:endParaRPr lang="en-US" sz="2400" b="1" dirty="0" smtClean="0">
              <a:solidFill>
                <a:srgbClr val="00B050"/>
              </a:solidFill>
            </a:endParaRPr>
          </a:p>
          <a:p>
            <a:pPr eaLnBrk="1" fontAlgn="auto" hangingPunct="1">
              <a:spcAft>
                <a:spcPts val="0"/>
              </a:spcAft>
              <a:buFont typeface="Arial" pitchFamily="34" charset="0"/>
              <a:buChar char="•"/>
              <a:defRPr/>
            </a:pPr>
            <a:r>
              <a:rPr lang="en-US" sz="2400" dirty="0" smtClean="0"/>
              <a:t>Totalitarian states were controlled by a dictator</a:t>
            </a:r>
            <a:r>
              <a:rPr lang="en-US" sz="2400" b="1" dirty="0" smtClean="0"/>
              <a:t>.  </a:t>
            </a:r>
            <a:r>
              <a:rPr lang="en-US" sz="2400" dirty="0" smtClean="0"/>
              <a:t>The following were totalitarian nations and their leaders:</a:t>
            </a:r>
          </a:p>
          <a:p>
            <a:pPr lvl="1" eaLnBrk="1" fontAlgn="auto" hangingPunct="1">
              <a:spcAft>
                <a:spcPts val="0"/>
              </a:spcAft>
              <a:buFont typeface="Arial" pitchFamily="34" charset="0"/>
              <a:buChar char="–"/>
              <a:defRPr/>
            </a:pPr>
            <a:r>
              <a:rPr lang="en-US" sz="2400" dirty="0" smtClean="0"/>
              <a:t>Germany: </a:t>
            </a:r>
            <a:r>
              <a:rPr lang="en-US" sz="2400" b="1" dirty="0" smtClean="0">
                <a:solidFill>
                  <a:srgbClr val="7030A0"/>
                </a:solidFill>
              </a:rPr>
              <a:t>Adolf Hitler</a:t>
            </a:r>
          </a:p>
          <a:p>
            <a:pPr lvl="1" eaLnBrk="1" fontAlgn="auto" hangingPunct="1">
              <a:spcAft>
                <a:spcPts val="0"/>
              </a:spcAft>
              <a:buFont typeface="Arial" pitchFamily="34" charset="0"/>
              <a:buChar char="–"/>
              <a:defRPr/>
            </a:pPr>
            <a:r>
              <a:rPr lang="en-US" sz="2400" dirty="0" smtClean="0"/>
              <a:t>Soviet Union (Russia): </a:t>
            </a:r>
            <a:r>
              <a:rPr lang="en-US" sz="2400" b="1" dirty="0" smtClean="0">
                <a:solidFill>
                  <a:srgbClr val="7030A0"/>
                </a:solidFill>
              </a:rPr>
              <a:t>Joseph Stalin</a:t>
            </a:r>
          </a:p>
          <a:p>
            <a:pPr lvl="1" eaLnBrk="1" fontAlgn="auto" hangingPunct="1">
              <a:spcAft>
                <a:spcPts val="0"/>
              </a:spcAft>
              <a:buFont typeface="Arial" pitchFamily="34" charset="0"/>
              <a:buChar char="–"/>
              <a:defRPr/>
            </a:pPr>
            <a:r>
              <a:rPr lang="en-US" sz="2400" dirty="0" smtClean="0"/>
              <a:t>Italy: </a:t>
            </a:r>
            <a:r>
              <a:rPr lang="en-US" sz="2400" b="1" dirty="0" smtClean="0">
                <a:solidFill>
                  <a:srgbClr val="7030A0"/>
                </a:solidFill>
              </a:rPr>
              <a:t>Benito Mussolini</a:t>
            </a:r>
          </a:p>
          <a:p>
            <a:pPr lvl="1" eaLnBrk="1" fontAlgn="auto" hangingPunct="1">
              <a:spcAft>
                <a:spcPts val="0"/>
              </a:spcAft>
              <a:buFont typeface="Arial" pitchFamily="34" charset="0"/>
              <a:buChar char="–"/>
              <a:defRPr/>
            </a:pPr>
            <a:r>
              <a:rPr lang="en-US" sz="2400" dirty="0" smtClean="0"/>
              <a:t>Japan: </a:t>
            </a:r>
            <a:r>
              <a:rPr lang="en-US" sz="2400" b="1" dirty="0" smtClean="0">
                <a:solidFill>
                  <a:srgbClr val="7030A0"/>
                </a:solidFill>
              </a:rPr>
              <a:t>Hideki </a:t>
            </a:r>
            <a:r>
              <a:rPr lang="en-US" sz="2400" b="1" dirty="0" err="1" smtClean="0">
                <a:solidFill>
                  <a:srgbClr val="7030A0"/>
                </a:solidFill>
              </a:rPr>
              <a:t>Tojo</a:t>
            </a:r>
            <a:r>
              <a:rPr lang="en-US" sz="2400" b="1" dirty="0" smtClean="0">
                <a:solidFill>
                  <a:srgbClr val="7030A0"/>
                </a:solidFill>
              </a:rPr>
              <a:t> and Emperor Hirohito</a:t>
            </a:r>
            <a:endParaRPr lang="en-US" sz="2400" b="1" dirty="0" smtClean="0"/>
          </a:p>
          <a:p>
            <a:pPr lvl="1" eaLnBrk="1" fontAlgn="auto" hangingPunct="1">
              <a:spcAft>
                <a:spcPts val="0"/>
              </a:spcAft>
              <a:buFont typeface="Arial" pitchFamily="34" charset="0"/>
              <a:buChar char="–"/>
              <a:defRPr/>
            </a:pPr>
            <a:endParaRPr lang="en-US" sz="2400" b="1" dirty="0" smtClean="0">
              <a:solidFill>
                <a:srgbClr val="7030A0"/>
              </a:solidFill>
            </a:endParaRPr>
          </a:p>
          <a:p>
            <a:pPr eaLnBrk="1" fontAlgn="auto" hangingPunct="1">
              <a:spcAft>
                <a:spcPts val="0"/>
              </a:spcAft>
              <a:buFont typeface="Arial" pitchFamily="34" charset="0"/>
              <a:buChar char="•"/>
              <a:defRPr/>
            </a:pPr>
            <a:r>
              <a:rPr lang="en-US" sz="2400" dirty="0" smtClean="0"/>
              <a:t>Totalitarian governments rose in Europe for two main reasons:</a:t>
            </a:r>
          </a:p>
          <a:p>
            <a:pPr lvl="1" eaLnBrk="1" fontAlgn="auto" hangingPunct="1">
              <a:spcAft>
                <a:spcPts val="0"/>
              </a:spcAft>
              <a:buFont typeface="Arial" pitchFamily="34" charset="0"/>
              <a:buChar char="–"/>
              <a:defRPr/>
            </a:pPr>
            <a:r>
              <a:rPr lang="en-US" sz="2400" dirty="0" smtClean="0"/>
              <a:t>Economic problems that plagued much of the world</a:t>
            </a:r>
          </a:p>
          <a:p>
            <a:pPr lvl="1" eaLnBrk="1" fontAlgn="auto" hangingPunct="1">
              <a:spcAft>
                <a:spcPts val="0"/>
              </a:spcAft>
              <a:buFont typeface="Arial" pitchFamily="34" charset="0"/>
              <a:buChar char="–"/>
              <a:defRPr/>
            </a:pPr>
            <a:r>
              <a:rPr lang="en-US" sz="2400" dirty="0" smtClean="0"/>
              <a:t>Continued anger and resentment over the Treaty of Versailles</a:t>
            </a:r>
          </a:p>
          <a:p>
            <a:pPr lvl="1" eaLnBrk="1" fontAlgn="auto" hangingPunct="1">
              <a:spcAft>
                <a:spcPts val="0"/>
              </a:spcAft>
              <a:buFont typeface="Arial" pitchFamily="34" charset="0"/>
              <a:buChar char="–"/>
              <a:defRPr/>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par>
                                <p:cTn id="13" presetID="42"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to="" calcmode="lin" valueType="num">
                                      <p:cBhvr>
                                        <p:cTn id="37" dur="1" fill="hold"/>
                                        <p:tgtEl>
                                          <p:spTgt spid="3">
                                            <p:txEl>
                                              <p:pRg st="8" end="8"/>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to="" calcmode="lin" valueType="num">
                                      <p:cBhvr>
                                        <p:cTn id="42" dur="1" fill="hold"/>
                                        <p:tgtEl>
                                          <p:spTgt spid="3">
                                            <p:txEl>
                                              <p:pRg st="9" end="9"/>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to="" calcmode="lin" valueType="num">
                                      <p:cBhvr>
                                        <p:cTn id="47"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143000"/>
            <a:ext cx="6400800" cy="4953000"/>
          </a:xfrm>
        </p:spPr>
        <p:txBody>
          <a:bodyPr rtlCol="0">
            <a:noAutofit/>
          </a:bodyPr>
          <a:lstStyle/>
          <a:p>
            <a:pPr eaLnBrk="1" fontAlgn="auto" hangingPunct="1">
              <a:spcAft>
                <a:spcPts val="0"/>
              </a:spcAft>
              <a:buFont typeface="Arial" pitchFamily="34" charset="0"/>
              <a:buNone/>
              <a:defRPr/>
            </a:pPr>
            <a:r>
              <a:rPr lang="en-US" sz="13800" b="1" dirty="0" smtClean="0">
                <a:solidFill>
                  <a:schemeClr val="accent3"/>
                </a:solidFill>
              </a:rPr>
              <a:t>WORLD WAR II</a:t>
            </a:r>
          </a:p>
        </p:txBody>
      </p:sp>
    </p:spTree>
    <p:extLst>
      <p:ext uri="{BB962C8B-B14F-4D97-AF65-F5344CB8AC3E}">
        <p14:creationId xmlns:p14="http://schemas.microsoft.com/office/powerpoint/2010/main" val="4040729556"/>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0"/>
            <a:ext cx="8229600" cy="487363"/>
          </a:xfrm>
        </p:spPr>
        <p:txBody>
          <a:bodyPr/>
          <a:lstStyle/>
          <a:p>
            <a:r>
              <a:rPr lang="en-US" smtClean="0"/>
              <a:t>The War in Europe</a:t>
            </a:r>
          </a:p>
        </p:txBody>
      </p:sp>
      <p:sp>
        <p:nvSpPr>
          <p:cNvPr id="3" name="Content Placeholder 2"/>
          <p:cNvSpPr>
            <a:spLocks noGrp="1"/>
          </p:cNvSpPr>
          <p:nvPr>
            <p:ph idx="1"/>
          </p:nvPr>
        </p:nvSpPr>
        <p:spPr>
          <a:xfrm>
            <a:off x="152400" y="533400"/>
            <a:ext cx="8991600" cy="6324600"/>
          </a:xfrm>
        </p:spPr>
        <p:txBody>
          <a:bodyPr/>
          <a:lstStyle/>
          <a:p>
            <a:pPr>
              <a:defRPr/>
            </a:pPr>
            <a:r>
              <a:rPr lang="en-US" sz="2400" dirty="0"/>
              <a:t>Stalin became insistent that the Allies open a second front in Europe.  A plan was soon put in the works for an Allied invasion of France.</a:t>
            </a:r>
          </a:p>
          <a:p>
            <a:pPr>
              <a:defRPr/>
            </a:pPr>
            <a:endParaRPr lang="en-US" sz="2400" dirty="0"/>
          </a:p>
          <a:p>
            <a:pPr>
              <a:defRPr/>
            </a:pPr>
            <a:r>
              <a:rPr lang="en-US" sz="2400" dirty="0"/>
              <a:t>The Allied invasion of Nazi-controlled Europe (France) was called “</a:t>
            </a:r>
            <a:r>
              <a:rPr lang="en-US" sz="2400" b="1" dirty="0">
                <a:solidFill>
                  <a:schemeClr val="accent6"/>
                </a:solidFill>
              </a:rPr>
              <a:t>Operation Overlord</a:t>
            </a:r>
            <a:r>
              <a:rPr lang="en-US" sz="2400" dirty="0"/>
              <a:t>”.  It took place on June 6, 1944, and was the largest land-sea-air operation in army history took place.  Three million Allied soldiers and mountains of equipment stormed Normandy beach in France.  This was called </a:t>
            </a:r>
            <a:r>
              <a:rPr lang="en-US" sz="2400" b="1" dirty="0">
                <a:solidFill>
                  <a:schemeClr val="accent6"/>
                </a:solidFill>
              </a:rPr>
              <a:t>D-Day</a:t>
            </a:r>
            <a:r>
              <a:rPr lang="en-US" sz="2400" dirty="0"/>
              <a:t>.</a:t>
            </a:r>
          </a:p>
          <a:p>
            <a:pPr>
              <a:defRPr/>
            </a:pPr>
            <a:endParaRPr lang="en-US" sz="2400" dirty="0"/>
          </a:p>
          <a:p>
            <a:pPr>
              <a:defRPr/>
            </a:pPr>
            <a:r>
              <a:rPr lang="en-US" sz="2400" dirty="0"/>
              <a:t>The Allies had secured a foothold in Europe and successfully opened a second front against Nazi Germany.</a:t>
            </a:r>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762000"/>
          </a:xfrm>
        </p:spPr>
        <p:txBody>
          <a:bodyPr/>
          <a:lstStyle/>
          <a:p>
            <a:r>
              <a:rPr lang="en-US" smtClean="0"/>
              <a:t>D-DAY INVASION MAP</a:t>
            </a:r>
          </a:p>
        </p:txBody>
      </p:sp>
      <p:pic>
        <p:nvPicPr>
          <p:cNvPr id="4" name="Content Placeholder 3" descr="InvasionMap.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838200"/>
            <a:ext cx="8686800" cy="57912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458200" cy="6705600"/>
          </a:xfrm>
        </p:spPr>
        <p:txBody>
          <a:bodyPr/>
          <a:lstStyle/>
          <a:p>
            <a:pPr>
              <a:defRPr/>
            </a:pPr>
            <a:r>
              <a:rPr lang="en-US" sz="2800" dirty="0" smtClean="0"/>
              <a:t>Hitler’s last offensive of the war began in December, 1944.  This became known as the </a:t>
            </a:r>
            <a:r>
              <a:rPr lang="en-US" sz="2800" b="1" dirty="0" smtClean="0">
                <a:solidFill>
                  <a:schemeClr val="accent6"/>
                </a:solidFill>
              </a:rPr>
              <a:t>Battle of the Bulge</a:t>
            </a:r>
            <a:r>
              <a:rPr lang="en-US" sz="2800" dirty="0" smtClean="0"/>
              <a:t>.</a:t>
            </a:r>
          </a:p>
          <a:p>
            <a:pPr lvl="1">
              <a:defRPr/>
            </a:pPr>
            <a:r>
              <a:rPr lang="en-US" sz="2400" dirty="0" smtClean="0"/>
              <a:t>The Germans suffered heavy casualties and eventually retreated. </a:t>
            </a:r>
          </a:p>
          <a:p>
            <a:pPr>
              <a:defRPr/>
            </a:pPr>
            <a:r>
              <a:rPr lang="en-US" dirty="0" smtClean="0"/>
              <a:t>The Allies met in early-1945 at the </a:t>
            </a:r>
            <a:r>
              <a:rPr lang="en-US" dirty="0" smtClean="0">
                <a:solidFill>
                  <a:schemeClr val="accent6"/>
                </a:solidFill>
              </a:rPr>
              <a:t>Yalta Conference</a:t>
            </a:r>
            <a:r>
              <a:rPr lang="en-US" dirty="0" smtClean="0"/>
              <a:t> to discuss plans for the time following Germany’s defeat.  At Yalta, Stalin agreed to:</a:t>
            </a:r>
          </a:p>
          <a:p>
            <a:pPr lvl="1">
              <a:defRPr/>
            </a:pPr>
            <a:r>
              <a:rPr lang="en-US" dirty="0" smtClean="0"/>
              <a:t>Help in the Pacific once Hitler was defeated</a:t>
            </a:r>
          </a:p>
          <a:p>
            <a:pPr lvl="1">
              <a:defRPr/>
            </a:pPr>
            <a:r>
              <a:rPr lang="en-US" dirty="0" smtClean="0"/>
              <a:t>Allow free elections in Eastern Europe following the war’s conclusion</a:t>
            </a:r>
          </a:p>
          <a:p>
            <a:pPr lvl="1">
              <a:defRPr/>
            </a:pPr>
            <a:r>
              <a:rPr lang="en-US" dirty="0" smtClean="0"/>
              <a:t>Create an international peace keeping body, the </a:t>
            </a:r>
            <a:r>
              <a:rPr lang="en-US" b="1" dirty="0" smtClean="0">
                <a:solidFill>
                  <a:schemeClr val="accent6">
                    <a:lumMod val="75000"/>
                  </a:schemeClr>
                </a:solidFill>
              </a:rPr>
              <a:t>United Nations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39762"/>
          </a:xfrm>
        </p:spPr>
        <p:txBody>
          <a:bodyPr/>
          <a:lstStyle/>
          <a:p>
            <a:r>
              <a:rPr lang="en-US" b="1" i="1" dirty="0">
                <a:solidFill>
                  <a:schemeClr val="accent3"/>
                </a:solidFill>
              </a:rPr>
              <a:t>THE HOLOCAUST</a:t>
            </a:r>
            <a:endParaRPr lang="en-US" dirty="0"/>
          </a:p>
        </p:txBody>
      </p:sp>
      <p:sp>
        <p:nvSpPr>
          <p:cNvPr id="3" name="Content Placeholder 2"/>
          <p:cNvSpPr>
            <a:spLocks noGrp="1"/>
          </p:cNvSpPr>
          <p:nvPr>
            <p:ph idx="1"/>
          </p:nvPr>
        </p:nvSpPr>
        <p:spPr>
          <a:xfrm>
            <a:off x="0" y="685800"/>
            <a:ext cx="9144000" cy="6172200"/>
          </a:xfrm>
        </p:spPr>
        <p:txBody>
          <a:bodyPr/>
          <a:lstStyle/>
          <a:p>
            <a:r>
              <a:rPr lang="en-US" sz="2400" dirty="0"/>
              <a:t>As the Allies approached Berlin, they were faced with the fact that the horrid rumors about German atrocities were true</a:t>
            </a:r>
            <a:r>
              <a:rPr lang="en-US" sz="2400" dirty="0" smtClean="0"/>
              <a:t>.  Hitler’s </a:t>
            </a:r>
            <a:r>
              <a:rPr lang="en-US" sz="2400" b="1" dirty="0" smtClean="0">
                <a:solidFill>
                  <a:schemeClr val="accent6">
                    <a:lumMod val="75000"/>
                  </a:schemeClr>
                </a:solidFill>
              </a:rPr>
              <a:t>Final Solution </a:t>
            </a:r>
            <a:r>
              <a:rPr lang="en-US" sz="2400" dirty="0"/>
              <a:t>and was based largely on the concept of </a:t>
            </a:r>
            <a:r>
              <a:rPr lang="en-US" sz="2400" b="1" u="sng" dirty="0">
                <a:solidFill>
                  <a:srgbClr val="FF0000"/>
                </a:solidFill>
              </a:rPr>
              <a:t>genocide</a:t>
            </a:r>
            <a:r>
              <a:rPr lang="en-US" sz="2400" dirty="0"/>
              <a:t>- </a:t>
            </a:r>
            <a:r>
              <a:rPr lang="en-US" sz="2400" b="1" dirty="0">
                <a:solidFill>
                  <a:srgbClr val="00B050"/>
                </a:solidFill>
              </a:rPr>
              <a:t>the deliberate and systematic killing of an entire population.</a:t>
            </a:r>
          </a:p>
          <a:p>
            <a:pPr eaLnBrk="1" fontAlgn="auto" hangingPunct="1">
              <a:spcAft>
                <a:spcPts val="0"/>
              </a:spcAft>
              <a:buFont typeface="Arial" pitchFamily="34" charset="0"/>
              <a:buChar char="•"/>
              <a:defRPr/>
            </a:pPr>
            <a:r>
              <a:rPr lang="en-US" sz="2400" dirty="0" smtClean="0"/>
              <a:t>His </a:t>
            </a:r>
            <a:r>
              <a:rPr lang="en-US" sz="2400" dirty="0"/>
              <a:t>plan </a:t>
            </a:r>
            <a:r>
              <a:rPr lang="en-US" sz="2400" dirty="0" smtClean="0"/>
              <a:t>morphed </a:t>
            </a:r>
            <a:r>
              <a:rPr lang="en-US" sz="2400" dirty="0"/>
              <a:t>from </a:t>
            </a:r>
            <a:r>
              <a:rPr lang="en-US" sz="2400" dirty="0" smtClean="0"/>
              <a:t>execution-style </a:t>
            </a:r>
            <a:r>
              <a:rPr lang="en-US" sz="2400" dirty="0"/>
              <a:t>murders to the rounding up of Jews and placing them in concentration camps.  Once there, some were put to work </a:t>
            </a:r>
            <a:r>
              <a:rPr lang="en-US" sz="2400" dirty="0" smtClean="0"/>
              <a:t>while others were executed.  </a:t>
            </a:r>
            <a:r>
              <a:rPr lang="en-US" sz="2400" dirty="0"/>
              <a:t>Bodies were either cremated or buried in mass graves.  </a:t>
            </a:r>
          </a:p>
          <a:p>
            <a:pPr eaLnBrk="1" fontAlgn="auto" hangingPunct="1">
              <a:spcAft>
                <a:spcPts val="0"/>
              </a:spcAft>
              <a:buFont typeface="Arial" pitchFamily="34" charset="0"/>
              <a:buChar char="•"/>
              <a:defRPr/>
            </a:pPr>
            <a:r>
              <a:rPr lang="en-US" sz="2400" dirty="0"/>
              <a:t>Some were even used in horrific medical experiments and research projects.</a:t>
            </a:r>
          </a:p>
          <a:p>
            <a:pPr eaLnBrk="1" fontAlgn="auto" hangingPunct="1">
              <a:spcAft>
                <a:spcPts val="0"/>
              </a:spcAft>
              <a:buFont typeface="Arial" pitchFamily="34" charset="0"/>
              <a:buChar char="•"/>
              <a:defRPr/>
            </a:pPr>
            <a:r>
              <a:rPr lang="en-US" sz="2400" dirty="0" smtClean="0"/>
              <a:t>All </a:t>
            </a:r>
            <a:r>
              <a:rPr lang="en-US" sz="2400" dirty="0"/>
              <a:t>total</a:t>
            </a:r>
            <a:r>
              <a:rPr lang="en-US" sz="2400" b="1" dirty="0"/>
              <a:t>, </a:t>
            </a:r>
            <a:r>
              <a:rPr lang="en-US" sz="2400" b="1" u="sng" dirty="0">
                <a:solidFill>
                  <a:srgbClr val="C00000"/>
                </a:solidFill>
              </a:rPr>
              <a:t>the Jews suffered six million deaths </a:t>
            </a:r>
            <a:r>
              <a:rPr lang="en-US" sz="2400" dirty="0"/>
              <a:t>at the hands of Hitler and Nazi Germany.</a:t>
            </a:r>
          </a:p>
          <a:p>
            <a:endParaRPr lang="en-US" sz="2400" dirty="0"/>
          </a:p>
        </p:txBody>
      </p:sp>
    </p:spTree>
    <p:extLst>
      <p:ext uri="{BB962C8B-B14F-4D97-AF65-F5344CB8AC3E}">
        <p14:creationId xmlns:p14="http://schemas.microsoft.com/office/powerpoint/2010/main" val="2519523217"/>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descr="Holocaust dead.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28600"/>
            <a:ext cx="8305800" cy="62484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descr="holocaus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8600"/>
            <a:ext cx="8686800" cy="64008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762000"/>
          </a:xfrm>
        </p:spPr>
        <p:txBody>
          <a:bodyPr/>
          <a:lstStyle/>
          <a:p>
            <a:pPr eaLnBrk="1" hangingPunct="1">
              <a:defRPr/>
            </a:pPr>
            <a:r>
              <a:rPr lang="en-US" b="1" i="1" dirty="0" smtClean="0">
                <a:solidFill>
                  <a:schemeClr val="tx1">
                    <a:lumMod val="65000"/>
                    <a:lumOff val="35000"/>
                  </a:schemeClr>
                </a:solidFill>
              </a:rPr>
              <a:t>NAZI CONCENTRATION CAMPS</a:t>
            </a:r>
            <a:endParaRPr lang="en-US" b="1" i="1" dirty="0">
              <a:solidFill>
                <a:schemeClr val="tx1">
                  <a:lumMod val="65000"/>
                  <a:lumOff val="35000"/>
                </a:schemeClr>
              </a:solidFill>
            </a:endParaRPr>
          </a:p>
        </p:txBody>
      </p:sp>
      <p:pic>
        <p:nvPicPr>
          <p:cNvPr id="4" name="Content Placeholder 3" descr="HOLOCAUST-major_camps.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838200"/>
            <a:ext cx="8610600" cy="57912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457200" y="0"/>
            <a:ext cx="8229600" cy="838200"/>
          </a:xfrm>
        </p:spPr>
        <p:txBody>
          <a:bodyPr/>
          <a:lstStyle/>
          <a:p>
            <a:pPr eaLnBrk="1" hangingPunct="1"/>
            <a:r>
              <a:rPr lang="en-US" sz="4000" smtClean="0"/>
              <a:t>EXTERMINATION CAMP AUSCHWITZ</a:t>
            </a:r>
          </a:p>
        </p:txBody>
      </p:sp>
      <p:pic>
        <p:nvPicPr>
          <p:cNvPr id="12291" name="Content Placeholder 3" descr="Auschwitz.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838200"/>
            <a:ext cx="8686800" cy="56388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pPr>
              <a:defRPr/>
            </a:pPr>
            <a:r>
              <a:rPr lang="en-US" sz="2400" dirty="0" smtClean="0"/>
              <a:t>On April 30</a:t>
            </a:r>
            <a:r>
              <a:rPr lang="en-US" sz="2400" baseline="30000" dirty="0" smtClean="0"/>
              <a:t>th</a:t>
            </a:r>
            <a:r>
              <a:rPr lang="en-US" sz="2400" dirty="0" smtClean="0"/>
              <a:t>,1945, Hitler committed suicide in his Berlin bunker.  On May 8</a:t>
            </a:r>
            <a:r>
              <a:rPr lang="en-US" sz="2400" baseline="30000" dirty="0" smtClean="0"/>
              <a:t>th</a:t>
            </a:r>
            <a:r>
              <a:rPr lang="en-US" sz="2400" dirty="0" smtClean="0"/>
              <a:t>, (</a:t>
            </a:r>
            <a:r>
              <a:rPr lang="en-US" sz="2400" b="1" dirty="0" smtClean="0">
                <a:solidFill>
                  <a:schemeClr val="accent6"/>
                </a:solidFill>
              </a:rPr>
              <a:t>VE Day-Victory in Europe Day</a:t>
            </a:r>
            <a:r>
              <a:rPr lang="en-US" sz="2400" dirty="0" smtClean="0"/>
              <a:t>), the war ended with Germany’s surrender.</a:t>
            </a:r>
          </a:p>
          <a:p>
            <a:pPr>
              <a:buFont typeface="Arial" charset="0"/>
              <a:buNone/>
              <a:defRPr/>
            </a:pPr>
            <a:endParaRPr lang="en-US" sz="2400" dirty="0" smtClean="0"/>
          </a:p>
          <a:p>
            <a:pPr>
              <a:defRPr/>
            </a:pPr>
            <a:r>
              <a:rPr lang="en-US" sz="2400" dirty="0" smtClean="0"/>
              <a:t>Sadly, President Roosevelt never saw this.  He died of a stroke in April.  His VP, </a:t>
            </a:r>
            <a:r>
              <a:rPr lang="en-US" sz="2400" b="1" dirty="0" smtClean="0">
                <a:solidFill>
                  <a:srgbClr val="7030A0"/>
                </a:solidFill>
              </a:rPr>
              <a:t>Harry Truman, </a:t>
            </a:r>
            <a:r>
              <a:rPr lang="en-US" sz="2400" dirty="0" smtClean="0"/>
              <a:t>became our nation’s 33</a:t>
            </a:r>
            <a:r>
              <a:rPr lang="en-US" sz="2400" baseline="30000" dirty="0" smtClean="0"/>
              <a:t>rd</a:t>
            </a:r>
            <a:r>
              <a:rPr lang="en-US" sz="2400" dirty="0" smtClean="0"/>
              <a:t> president. </a:t>
            </a:r>
            <a:endParaRPr lang="en-US" sz="2400" dirty="0"/>
          </a:p>
        </p:txBody>
      </p:sp>
      <p:pic>
        <p:nvPicPr>
          <p:cNvPr id="4" name="Picture 3" descr="trum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971800"/>
            <a:ext cx="426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rtlCol="0">
            <a:normAutofit fontScale="92500" lnSpcReduction="10000"/>
          </a:bodyPr>
          <a:lstStyle/>
          <a:p>
            <a:pPr eaLnBrk="1" fontAlgn="auto" hangingPunct="1">
              <a:spcAft>
                <a:spcPts val="0"/>
              </a:spcAft>
              <a:buFont typeface="Arial" pitchFamily="34" charset="0"/>
              <a:buChar char="•"/>
              <a:defRPr/>
            </a:pPr>
            <a:r>
              <a:rPr lang="en-US" sz="2400" dirty="0" smtClean="0"/>
              <a:t>These totalitarian states, as well as Japan in the Pacific, believed the answer to all their problems was an aggressive campaign to conquer and command.  Each of these nations developed a plan of conquest in their respective regions.</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The U.S. responded to these acts of aggression with extreme caution.  </a:t>
            </a:r>
            <a:endParaRPr lang="en-US" sz="2400" dirty="0"/>
          </a:p>
          <a:p>
            <a:pPr lvl="1" eaLnBrk="1" fontAlgn="auto" hangingPunct="1">
              <a:spcAft>
                <a:spcPts val="0"/>
              </a:spcAft>
              <a:buFont typeface="Arial" pitchFamily="34" charset="0"/>
              <a:buChar char="•"/>
              <a:defRPr/>
            </a:pPr>
            <a:r>
              <a:rPr lang="en-US" sz="2000" dirty="0" smtClean="0"/>
              <a:t>The U.S. and its citizens were not interested in becoming involved in another European or even Pacific conflict.</a:t>
            </a:r>
          </a:p>
          <a:p>
            <a:pPr eaLnBrk="1" fontAlgn="auto" hangingPunct="1">
              <a:spcAft>
                <a:spcPts val="0"/>
              </a:spcAft>
              <a:buFont typeface="Arial" pitchFamily="34" charset="0"/>
              <a:buChar char="•"/>
              <a:defRPr/>
            </a:pPr>
            <a:endParaRPr lang="en-US" sz="2400" b="1" dirty="0" smtClean="0"/>
          </a:p>
          <a:p>
            <a:pPr eaLnBrk="1" fontAlgn="auto" hangingPunct="1">
              <a:spcAft>
                <a:spcPts val="0"/>
              </a:spcAft>
              <a:buFont typeface="Arial" pitchFamily="34" charset="0"/>
              <a:buChar char="•"/>
              <a:defRPr/>
            </a:pPr>
            <a:r>
              <a:rPr lang="en-US" sz="2400" dirty="0" smtClean="0"/>
              <a:t>As a result, the U.S. passed the </a:t>
            </a:r>
            <a:r>
              <a:rPr lang="en-US" sz="2400" b="1" dirty="0" smtClean="0">
                <a:solidFill>
                  <a:schemeClr val="accent6">
                    <a:lumMod val="75000"/>
                  </a:schemeClr>
                </a:solidFill>
              </a:rPr>
              <a:t>Neutrality Acts of 1937 (and ’39 )</a:t>
            </a:r>
            <a:r>
              <a:rPr lang="en-US" sz="2400" dirty="0" smtClean="0"/>
              <a:t>.  This established a policy known as the  </a:t>
            </a:r>
            <a:r>
              <a:rPr lang="en-US" sz="2400" b="1" dirty="0" smtClean="0">
                <a:solidFill>
                  <a:schemeClr val="accent6">
                    <a:lumMod val="75000"/>
                  </a:schemeClr>
                </a:solidFill>
              </a:rPr>
              <a:t>“Cash and Carry Policy.”  </a:t>
            </a:r>
            <a:r>
              <a:rPr lang="en-US" sz="2400" dirty="0" smtClean="0"/>
              <a:t>They did the following:</a:t>
            </a:r>
          </a:p>
          <a:p>
            <a:pPr lvl="1" eaLnBrk="1" fontAlgn="auto" hangingPunct="1">
              <a:spcAft>
                <a:spcPts val="0"/>
              </a:spcAft>
              <a:buFont typeface="Arial" pitchFamily="34" charset="0"/>
              <a:buChar char="–"/>
              <a:defRPr/>
            </a:pPr>
            <a:r>
              <a:rPr lang="en-US" sz="2400" dirty="0" smtClean="0"/>
              <a:t>Outlawed arms sales or loans to nations at war</a:t>
            </a:r>
          </a:p>
          <a:p>
            <a:pPr lvl="1" eaLnBrk="1" fontAlgn="auto" hangingPunct="1">
              <a:spcAft>
                <a:spcPts val="0"/>
              </a:spcAft>
              <a:buFont typeface="Arial" pitchFamily="34" charset="0"/>
              <a:buChar char="–"/>
              <a:defRPr/>
            </a:pPr>
            <a:r>
              <a:rPr lang="en-US" sz="2400" dirty="0" smtClean="0"/>
              <a:t>Extended the above ban to nations engaged in civil wars (done in response to the Spanish Civil War being fought)</a:t>
            </a:r>
          </a:p>
          <a:p>
            <a:pPr lvl="1"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Continued aggression in Europe and the Sept. 1, 1939, invasion of Poland by Germany brought the start of WWII in Europe.</a:t>
            </a:r>
          </a:p>
          <a:p>
            <a:pPr eaLnBrk="1" fontAlgn="auto" hangingPunct="1">
              <a:spcAft>
                <a:spcPts val="0"/>
              </a:spcAft>
              <a:buFont typeface="Arial" pitchFamily="34" charset="0"/>
              <a:buNone/>
              <a:defRPr/>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to="" calcmode="lin" valueType="num">
                                      <p:cBhvr>
                                        <p:cTn id="15" dur="1" fill="hold"/>
                                        <p:tgtEl>
                                          <p:spTgt spid="3">
                                            <p:txEl>
                                              <p:pRg st="3" end="3"/>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to="" calcmode="lin" valueType="num">
                                      <p:cBhvr>
                                        <p:cTn id="20" dur="1" fill="hold"/>
                                        <p:tgtEl>
                                          <p:spTgt spid="3">
                                            <p:txEl>
                                              <p:pRg st="5" end="5"/>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to="" calcmode="lin" valueType="num">
                                      <p:cBhvr>
                                        <p:cTn id="25" dur="1" fill="hold"/>
                                        <p:tgtEl>
                                          <p:spTgt spid="3">
                                            <p:txEl>
                                              <p:pRg st="6" end="6"/>
                                            </p:txEl>
                                          </p:spTgt>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to="" calcmode="lin" valueType="num">
                                      <p:cBhvr>
                                        <p:cTn id="30" dur="1" fill="hold"/>
                                        <p:tgtEl>
                                          <p:spTgt spid="3">
                                            <p:txEl>
                                              <p:pRg st="7" end="7"/>
                                            </p:txEl>
                                          </p:spTgt>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to="" calcmode="lin" valueType="num">
                                      <p:cBhvr>
                                        <p:cTn id="35"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pPr>
              <a:defRPr/>
            </a:pPr>
            <a:r>
              <a:rPr lang="en-US" b="1" i="1" dirty="0" smtClean="0">
                <a:solidFill>
                  <a:schemeClr val="accent3"/>
                </a:solidFill>
              </a:rPr>
              <a:t>THE WAR IN THE PACIFIC</a:t>
            </a:r>
            <a:endParaRPr lang="en-US" b="1" i="1" dirty="0">
              <a:solidFill>
                <a:schemeClr val="accent3"/>
              </a:solidFill>
            </a:endParaRPr>
          </a:p>
        </p:txBody>
      </p:sp>
      <p:sp>
        <p:nvSpPr>
          <p:cNvPr id="3" name="Content Placeholder 2"/>
          <p:cNvSpPr>
            <a:spLocks noGrp="1"/>
          </p:cNvSpPr>
          <p:nvPr>
            <p:ph idx="1"/>
          </p:nvPr>
        </p:nvSpPr>
        <p:spPr>
          <a:xfrm>
            <a:off x="152400" y="533400"/>
            <a:ext cx="8839200" cy="6324600"/>
          </a:xfrm>
        </p:spPr>
        <p:txBody>
          <a:bodyPr/>
          <a:lstStyle/>
          <a:p>
            <a:r>
              <a:rPr lang="en-US" sz="2400" smtClean="0"/>
              <a:t>The Japanese are going to continue their advance in the Pacific.  In May, 1942, the Japanese invasion of Australia was stopped and turned back by the American/Australian navies.</a:t>
            </a:r>
          </a:p>
          <a:p>
            <a:endParaRPr lang="en-US" sz="2400" smtClean="0"/>
          </a:p>
          <a:p>
            <a:r>
              <a:rPr lang="en-US" sz="2400" smtClean="0"/>
              <a:t>In early June, 1942, the U.S. successfully stopped an attempt by the Japanese to take </a:t>
            </a:r>
            <a:r>
              <a:rPr lang="en-US" sz="2400" b="1" smtClean="0"/>
              <a:t>Midway Island </a:t>
            </a:r>
            <a:r>
              <a:rPr lang="en-US" sz="2400" smtClean="0"/>
              <a:t>which lies northwest of Hawaii.  This was a/</a:t>
            </a:r>
            <a:r>
              <a:rPr lang="en-US" sz="2400" u="sng" smtClean="0"/>
              <a:t>THE</a:t>
            </a:r>
            <a:r>
              <a:rPr lang="en-US" sz="2400" smtClean="0"/>
              <a:t> crucial </a:t>
            </a:r>
            <a:r>
              <a:rPr lang="en-US" sz="2400" u="sng" smtClean="0"/>
              <a:t>turning point in the war.</a:t>
            </a:r>
          </a:p>
          <a:p>
            <a:endParaRPr lang="en-US" sz="2400" smtClean="0"/>
          </a:p>
          <a:p>
            <a:r>
              <a:rPr lang="en-US" sz="2400" smtClean="0"/>
              <a:t>With the victory at Midway, the U.S. began a strategy of </a:t>
            </a:r>
            <a:r>
              <a:rPr lang="en-US" sz="2400" b="1" u="sng" smtClean="0">
                <a:solidFill>
                  <a:srgbClr val="FF0000"/>
                </a:solidFill>
              </a:rPr>
              <a:t>island hopping</a:t>
            </a:r>
            <a:r>
              <a:rPr lang="en-US" sz="2400" smtClean="0"/>
              <a:t>- </a:t>
            </a:r>
            <a:r>
              <a:rPr lang="en-US" sz="2400" b="1" smtClean="0">
                <a:solidFill>
                  <a:srgbClr val="00B050"/>
                </a:solidFill>
              </a:rPr>
              <a:t>capturing some Japanese held island while bypassing others in order to establish bases from which to attack Japan.</a:t>
            </a:r>
          </a:p>
          <a:p>
            <a:endParaRPr lang="en-US" sz="2400" b="1" u="sng" smtClean="0">
              <a:solidFill>
                <a:srgbClr val="00B050"/>
              </a:solidFill>
            </a:endParaRPr>
          </a:p>
          <a:p>
            <a:r>
              <a:rPr lang="en-US" sz="2400" smtClean="0"/>
              <a:t>Clearing out islands was a slow, high casualty operation for the U.S.  As we drew closer to Japan, President Truman had to make a huge decision in regard to directly attacking Japan.</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to="" calcmode="lin" valueType="num">
                                      <p:cBhvr>
                                        <p:cTn id="2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pPr>
              <a:defRPr/>
            </a:pPr>
            <a:r>
              <a:rPr lang="en-US" b="1" dirty="0" smtClean="0">
                <a:solidFill>
                  <a:schemeClr val="tx1">
                    <a:lumMod val="50000"/>
                    <a:lumOff val="50000"/>
                  </a:schemeClr>
                </a:solidFill>
              </a:rPr>
              <a:t>JAPANESE KAMIKAZE</a:t>
            </a:r>
            <a:endParaRPr lang="en-US" b="1" dirty="0">
              <a:solidFill>
                <a:schemeClr val="tx1">
                  <a:lumMod val="50000"/>
                  <a:lumOff val="50000"/>
                </a:schemeClr>
              </a:solidFill>
            </a:endParaRPr>
          </a:p>
        </p:txBody>
      </p:sp>
      <p:pic>
        <p:nvPicPr>
          <p:cNvPr id="38915" name="Content Placeholder 3" descr="kamikaze-pilots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914400"/>
            <a:ext cx="8534400" cy="55626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descr="kamikaz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381000"/>
            <a:ext cx="8077200" cy="60960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3" descr="Kamikaze_zero.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81000"/>
            <a:ext cx="8305800" cy="60960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152400" y="0"/>
            <a:ext cx="8839200" cy="6858000"/>
          </a:xfrm>
        </p:spPr>
        <p:txBody>
          <a:bodyPr>
            <a:normAutofit lnSpcReduction="10000"/>
          </a:bodyPr>
          <a:lstStyle/>
          <a:p>
            <a:pPr>
              <a:defRPr/>
            </a:pPr>
            <a:r>
              <a:rPr lang="en-US" sz="2400" dirty="0" smtClean="0"/>
              <a:t>As the U.S. got within striking distance of Japan, </a:t>
            </a:r>
            <a:r>
              <a:rPr lang="en-US" sz="2400" b="1" dirty="0" smtClean="0">
                <a:solidFill>
                  <a:srgbClr val="7030A0"/>
                </a:solidFill>
              </a:rPr>
              <a:t>President Truman </a:t>
            </a:r>
            <a:r>
              <a:rPr lang="en-US" sz="2400" dirty="0" smtClean="0"/>
              <a:t>had to decide between a conventional invasion of Japan or using our newly developed atomic weapons.  There were pros and cons to each:</a:t>
            </a:r>
          </a:p>
          <a:p>
            <a:pPr lvl="1">
              <a:defRPr/>
            </a:pPr>
            <a:r>
              <a:rPr lang="en-US" sz="2400" dirty="0" smtClean="0"/>
              <a:t>A conventional invasion would keep our atomic weapons a secret, but would cost a million plus lives in conquering Japan</a:t>
            </a:r>
          </a:p>
          <a:p>
            <a:pPr lvl="1">
              <a:defRPr/>
            </a:pPr>
            <a:r>
              <a:rPr lang="en-US" sz="2400" dirty="0" smtClean="0"/>
              <a:t>The atomic weapons would spare those American lives and quickly end the war, but inflict horrific damage on Japanese cities and civilians</a:t>
            </a:r>
          </a:p>
          <a:p>
            <a:pPr lvl="1">
              <a:defRPr/>
            </a:pPr>
            <a:endParaRPr lang="en-US" sz="2400" dirty="0" smtClean="0"/>
          </a:p>
          <a:p>
            <a:pPr>
              <a:defRPr/>
            </a:pPr>
            <a:r>
              <a:rPr lang="en-US" sz="2400" dirty="0" smtClean="0"/>
              <a:t>Ultimately, </a:t>
            </a:r>
            <a:r>
              <a:rPr lang="en-US" sz="2400" b="1" dirty="0" smtClean="0">
                <a:solidFill>
                  <a:srgbClr val="7030A0"/>
                </a:solidFill>
              </a:rPr>
              <a:t>President Truman </a:t>
            </a:r>
            <a:r>
              <a:rPr lang="en-US" sz="2400" dirty="0" smtClean="0"/>
              <a:t>choose to drop the atomic bombs.  On August 6, 1945, the city of </a:t>
            </a:r>
            <a:r>
              <a:rPr lang="en-US" sz="2400" b="1" dirty="0" smtClean="0">
                <a:solidFill>
                  <a:schemeClr val="accent6"/>
                </a:solidFill>
              </a:rPr>
              <a:t>Hiroshima</a:t>
            </a:r>
            <a:r>
              <a:rPr lang="en-US" sz="2400" dirty="0" smtClean="0"/>
              <a:t> was leveled by an atomic bomb.  The Japanese refused to surrender and on August 9, 1945, a second atomic bomb was dropped on </a:t>
            </a:r>
            <a:r>
              <a:rPr lang="en-US" sz="2400" b="1" dirty="0" smtClean="0">
                <a:solidFill>
                  <a:schemeClr val="accent6"/>
                </a:solidFill>
              </a:rPr>
              <a:t>Nagasaki</a:t>
            </a:r>
            <a:r>
              <a:rPr lang="en-US" sz="2400" dirty="0" smtClean="0"/>
              <a:t>.  </a:t>
            </a:r>
            <a:r>
              <a:rPr lang="en-US" sz="2400" b="1" dirty="0" smtClean="0">
                <a:solidFill>
                  <a:srgbClr val="7030A0"/>
                </a:solidFill>
              </a:rPr>
              <a:t>Emperor Hirohito</a:t>
            </a:r>
            <a:r>
              <a:rPr lang="en-US" sz="2400" dirty="0" smtClean="0"/>
              <a:t>, horrified by the destruction, surrendered to the U.S.</a:t>
            </a:r>
          </a:p>
          <a:p>
            <a:pPr>
              <a:defRPr/>
            </a:pPr>
            <a:endParaRPr lang="en-US" sz="2400" dirty="0" smtClean="0"/>
          </a:p>
          <a:p>
            <a:pPr>
              <a:defRPr/>
            </a:pPr>
            <a:r>
              <a:rPr lang="en-US" sz="2400" dirty="0" smtClean="0"/>
              <a:t>On September 2, 1945, formal surrender ceremonies were held and WWII had come to an end.</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to="" calcmode="lin" valueType="num">
                                      <p:cBhvr>
                                        <p:cTn id="7" dur="1" fill="hold"/>
                                        <p:tgtEl>
                                          <p:spTgt spid="37890">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 to="" calcmode="lin" valueType="num">
                                      <p:cBhvr>
                                        <p:cTn id="12" dur="1" fill="hold"/>
                                        <p:tgtEl>
                                          <p:spTgt spid="37890">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7890">
                                            <p:txEl>
                                              <p:pRg st="2" end="2"/>
                                            </p:txEl>
                                          </p:spTgt>
                                        </p:tgtEl>
                                        <p:attrNameLst>
                                          <p:attrName>style.visibility</p:attrName>
                                        </p:attrNameLst>
                                      </p:cBhvr>
                                      <p:to>
                                        <p:strVal val="visible"/>
                                      </p:to>
                                    </p:set>
                                    <p:anim to="" calcmode="lin" valueType="num">
                                      <p:cBhvr>
                                        <p:cTn id="17" dur="1" fill="hold"/>
                                        <p:tgtEl>
                                          <p:spTgt spid="37890">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7890">
                                            <p:txEl>
                                              <p:pRg st="4" end="4"/>
                                            </p:txEl>
                                          </p:spTgt>
                                        </p:tgtEl>
                                        <p:attrNameLst>
                                          <p:attrName>style.visibility</p:attrName>
                                        </p:attrNameLst>
                                      </p:cBhvr>
                                      <p:to>
                                        <p:strVal val="visible"/>
                                      </p:to>
                                    </p:set>
                                    <p:anim to="" calcmode="lin" valueType="num">
                                      <p:cBhvr>
                                        <p:cTn id="22" dur="1" fill="hold"/>
                                        <p:tgtEl>
                                          <p:spTgt spid="37890">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7890">
                                            <p:txEl>
                                              <p:pRg st="6" end="6"/>
                                            </p:txEl>
                                          </p:spTgt>
                                        </p:tgtEl>
                                        <p:attrNameLst>
                                          <p:attrName>style.visibility</p:attrName>
                                        </p:attrNameLst>
                                      </p:cBhvr>
                                      <p:to>
                                        <p:strVal val="visible"/>
                                      </p:to>
                                    </p:set>
                                    <p:anim to="" calcmode="lin" valueType="num">
                                      <p:cBhvr>
                                        <p:cTn id="27" dur="1" fill="hold"/>
                                        <p:tgtEl>
                                          <p:spTgt spid="37890">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pPr>
              <a:defRPr/>
            </a:pPr>
            <a:r>
              <a:rPr lang="en-US" b="1" dirty="0" smtClean="0">
                <a:solidFill>
                  <a:schemeClr val="tx1">
                    <a:lumMod val="50000"/>
                    <a:lumOff val="50000"/>
                  </a:schemeClr>
                </a:solidFill>
              </a:rPr>
              <a:t>HIROSHIMA PHOTOS</a:t>
            </a:r>
            <a:endParaRPr lang="en-US" b="1" dirty="0">
              <a:solidFill>
                <a:schemeClr val="tx1">
                  <a:lumMod val="50000"/>
                  <a:lumOff val="50000"/>
                </a:schemeClr>
              </a:solidFill>
            </a:endParaRPr>
          </a:p>
        </p:txBody>
      </p:sp>
      <p:pic>
        <p:nvPicPr>
          <p:cNvPr id="43011" name="Content Placeholder 3" descr="hiroshima befor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838200"/>
            <a:ext cx="8382000" cy="56388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3" descr="hiroshima before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04800"/>
            <a:ext cx="8305800" cy="61722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3" descr="hiroshima after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304800"/>
            <a:ext cx="8077200" cy="60198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3" descr="hiroshima after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04800"/>
            <a:ext cx="8382000" cy="63246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3" descr="hiroshima-damag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04800"/>
            <a:ext cx="8382000" cy="61722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lstStyle/>
          <a:p>
            <a:pPr marL="0" indent="0" eaLnBrk="1" hangingPunct="1">
              <a:buFont typeface="Arial" charset="0"/>
              <a:buNone/>
              <a:defRPr/>
            </a:pPr>
            <a:r>
              <a:rPr lang="en-US" sz="3600" b="1" dirty="0" smtClean="0"/>
              <a:t>The combatants:</a:t>
            </a:r>
          </a:p>
          <a:p>
            <a:pPr eaLnBrk="1" hangingPunct="1">
              <a:defRPr/>
            </a:pPr>
            <a:r>
              <a:rPr lang="en-US" sz="2400" dirty="0" smtClean="0"/>
              <a:t>Hitler and Germany were part of the Axis Powers.  This was a military alliance between Japan, Italy, </a:t>
            </a:r>
            <a:r>
              <a:rPr lang="en-US" sz="2400" smtClean="0"/>
              <a:t>and Germany (JIG).</a:t>
            </a:r>
            <a:endParaRPr lang="en-US" sz="2400" dirty="0" smtClean="0"/>
          </a:p>
          <a:p>
            <a:pPr eaLnBrk="1" hangingPunct="1">
              <a:defRPr/>
            </a:pPr>
            <a:r>
              <a:rPr lang="en-US" sz="2400" dirty="0" smtClean="0"/>
              <a:t>They will be against the Allied Powers which consisted of France and Great Britain.  Eventually, the Soviet Union and the U.S. will join the Allies.</a:t>
            </a:r>
          </a:p>
        </p:txBody>
      </p:sp>
      <p:pic>
        <p:nvPicPr>
          <p:cNvPr id="4" name="Picture 3" descr="AdolfHitl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281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ussolin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71800"/>
            <a:ext cx="2743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tali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971800"/>
            <a:ext cx="281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pPr>
              <a:defRPr/>
            </a:pPr>
            <a:r>
              <a:rPr lang="en-US" b="1" dirty="0" smtClean="0">
                <a:solidFill>
                  <a:schemeClr val="tx1">
                    <a:lumMod val="50000"/>
                    <a:lumOff val="50000"/>
                  </a:schemeClr>
                </a:solidFill>
              </a:rPr>
              <a:t>JAPANESE SURRENDER ON BOARD THE USS MISSOURI </a:t>
            </a:r>
            <a:endParaRPr lang="en-US" b="1" dirty="0">
              <a:solidFill>
                <a:schemeClr val="tx1">
                  <a:lumMod val="50000"/>
                  <a:lumOff val="50000"/>
                </a:schemeClr>
              </a:solidFill>
            </a:endParaRPr>
          </a:p>
        </p:txBody>
      </p:sp>
      <p:pic>
        <p:nvPicPr>
          <p:cNvPr id="48131" name="Content Placeholder 3" descr="uss-missouri-02-usnavy-400x30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600200"/>
            <a:ext cx="8458200" cy="48768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Content Placeholder 3" descr="missouri_surrender.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304800"/>
            <a:ext cx="8534400" cy="63246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3" descr="missouri6.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81000"/>
            <a:ext cx="8229600" cy="62484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pPr marL="0" lvl="1" indent="0">
              <a:buFont typeface="Arial" charset="0"/>
              <a:buNone/>
              <a:defRPr/>
            </a:pPr>
            <a:r>
              <a:rPr lang="en-US" sz="3200" b="1" dirty="0" smtClean="0"/>
              <a:t>Legacies of the war:</a:t>
            </a:r>
          </a:p>
          <a:p>
            <a:pPr marL="342900" lvl="1" indent="-342900">
              <a:buFont typeface="Arial" charset="0"/>
              <a:buChar char="•"/>
              <a:defRPr/>
            </a:pPr>
            <a:r>
              <a:rPr lang="en-US" sz="2400" dirty="0" smtClean="0"/>
              <a:t>A new peace keeping organization (</a:t>
            </a:r>
            <a:r>
              <a:rPr lang="en-US" sz="2400" b="1" dirty="0" smtClean="0">
                <a:solidFill>
                  <a:schemeClr val="accent6">
                    <a:lumMod val="75000"/>
                  </a:schemeClr>
                </a:solidFill>
              </a:rPr>
              <a:t>United Nations</a:t>
            </a:r>
            <a:r>
              <a:rPr lang="en-US" sz="2400" dirty="0" smtClean="0"/>
              <a:t>) would be created and operated to avoid future conflicts</a:t>
            </a:r>
          </a:p>
          <a:p>
            <a:pPr>
              <a:buFont typeface="Arial" charset="0"/>
              <a:buNone/>
              <a:defRPr/>
            </a:pPr>
            <a:endParaRPr lang="en-US" sz="2400" dirty="0" smtClean="0"/>
          </a:p>
          <a:p>
            <a:pPr>
              <a:defRPr/>
            </a:pPr>
            <a:r>
              <a:rPr lang="en-US" sz="2400" dirty="0" smtClean="0"/>
              <a:t>One thing that was very fortunate for the U.S. was that our country suffered very little physical damage from both WWI and WWII.  Our location and natural geographic protection (vast oceans) were the main reasons fighting never spread to mainland soil.</a:t>
            </a:r>
          </a:p>
          <a:p>
            <a:pPr>
              <a:defRPr/>
            </a:pPr>
            <a:r>
              <a:rPr lang="en-US" sz="2400" dirty="0" smtClean="0"/>
              <a:t>There was also a movement to help our returning soldiers readjust to society and have better educational and economic opportunities.  This came in the form of the </a:t>
            </a:r>
            <a:r>
              <a:rPr lang="en-US" sz="2400" b="1" dirty="0" smtClean="0">
                <a:solidFill>
                  <a:schemeClr val="accent6">
                    <a:lumMod val="75000"/>
                  </a:schemeClr>
                </a:solidFill>
              </a:rPr>
              <a:t>GI Bill of Rights</a:t>
            </a:r>
            <a:r>
              <a:rPr lang="en-US" sz="2400" dirty="0" smtClean="0"/>
              <a:t>.  The </a:t>
            </a:r>
            <a:r>
              <a:rPr lang="en-US" sz="2400" b="1" dirty="0" smtClean="0">
                <a:solidFill>
                  <a:schemeClr val="accent6">
                    <a:lumMod val="75000"/>
                  </a:schemeClr>
                </a:solidFill>
              </a:rPr>
              <a:t>GI Bill of Rights </a:t>
            </a:r>
            <a:r>
              <a:rPr lang="en-US" sz="2400" dirty="0" smtClean="0"/>
              <a:t>did the following:</a:t>
            </a:r>
          </a:p>
          <a:p>
            <a:pPr lvl="1">
              <a:defRPr/>
            </a:pPr>
            <a:r>
              <a:rPr lang="en-US" sz="2400" b="1" dirty="0" smtClean="0">
                <a:solidFill>
                  <a:srgbClr val="00B0F0"/>
                </a:solidFill>
              </a:rPr>
              <a:t>Provided free higher education and/or job training for veterans</a:t>
            </a:r>
          </a:p>
          <a:p>
            <a:pPr lvl="1">
              <a:defRPr/>
            </a:pPr>
            <a:r>
              <a:rPr lang="en-US" sz="2400" b="1" dirty="0" smtClean="0">
                <a:solidFill>
                  <a:srgbClr val="00B0F0"/>
                </a:solidFill>
              </a:rPr>
              <a:t>Provided low interest loans for buying homes or farms or starting new businesses</a:t>
            </a:r>
          </a:p>
          <a:p>
            <a:pPr>
              <a:defRPr/>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143000"/>
            <a:ext cx="6400800" cy="4953000"/>
          </a:xfrm>
        </p:spPr>
        <p:txBody>
          <a:bodyPr rtlCol="0">
            <a:noAutofit/>
          </a:bodyPr>
          <a:lstStyle/>
          <a:p>
            <a:pPr eaLnBrk="1" fontAlgn="auto" hangingPunct="1">
              <a:spcAft>
                <a:spcPts val="0"/>
              </a:spcAft>
              <a:buFont typeface="Arial" pitchFamily="34" charset="0"/>
              <a:buNone/>
              <a:defRPr/>
            </a:pPr>
            <a:r>
              <a:rPr lang="en-US" sz="13800" b="1" dirty="0" smtClean="0">
                <a:solidFill>
                  <a:schemeClr val="accent3"/>
                </a:solidFill>
              </a:rPr>
              <a:t>WORLD WAR II</a:t>
            </a:r>
          </a:p>
        </p:txBody>
      </p:sp>
    </p:spTree>
    <p:extLst>
      <p:ext uri="{BB962C8B-B14F-4D97-AF65-F5344CB8AC3E}">
        <p14:creationId xmlns:p14="http://schemas.microsoft.com/office/powerpoint/2010/main" val="1998279631"/>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pPr eaLnBrk="1" hangingPunct="1">
              <a:defRPr/>
            </a:pPr>
            <a:r>
              <a:rPr lang="en-US" b="1" i="1" dirty="0" smtClean="0">
                <a:solidFill>
                  <a:schemeClr val="accent3"/>
                </a:solidFill>
              </a:rPr>
              <a:t>AMERICA MOVES TOWARD WAR</a:t>
            </a:r>
            <a:endParaRPr lang="en-US" b="1" i="1" dirty="0">
              <a:solidFill>
                <a:schemeClr val="accent3"/>
              </a:solidFill>
            </a:endParaRPr>
          </a:p>
        </p:txBody>
      </p:sp>
      <p:sp>
        <p:nvSpPr>
          <p:cNvPr id="3" name="Content Placeholder 2"/>
          <p:cNvSpPr>
            <a:spLocks noGrp="1"/>
          </p:cNvSpPr>
          <p:nvPr>
            <p:ph idx="1"/>
          </p:nvPr>
        </p:nvSpPr>
        <p:spPr>
          <a:xfrm>
            <a:off x="152400" y="609600"/>
            <a:ext cx="8839200" cy="6248400"/>
          </a:xfrm>
        </p:spPr>
        <p:txBody>
          <a:bodyPr/>
          <a:lstStyle/>
          <a:p>
            <a:pPr eaLnBrk="1" hangingPunct="1">
              <a:defRPr/>
            </a:pPr>
            <a:r>
              <a:rPr lang="en-US" sz="2400" dirty="0" smtClean="0"/>
              <a:t>From the mid 1930’s until our entry into WWII in 1941, </a:t>
            </a:r>
            <a:r>
              <a:rPr lang="en-US" sz="2400" b="1" dirty="0" smtClean="0">
                <a:solidFill>
                  <a:srgbClr val="7030A0"/>
                </a:solidFill>
              </a:rPr>
              <a:t>President Roosevelt</a:t>
            </a:r>
            <a:r>
              <a:rPr lang="en-US" sz="2400" dirty="0" smtClean="0"/>
              <a:t> and the U.S. held to neutrality.  This policy changed over time due to </a:t>
            </a:r>
            <a:r>
              <a:rPr lang="en-US" sz="2400" b="1" dirty="0" smtClean="0">
                <a:solidFill>
                  <a:srgbClr val="7030A0"/>
                </a:solidFill>
              </a:rPr>
              <a:t>President Roosevelt </a:t>
            </a:r>
            <a:r>
              <a:rPr lang="en-US" sz="2400" dirty="0" smtClean="0"/>
              <a:t>having to walk a fine line between helping the Allied nations while maintaining a positive relationship with those Americans supporting isolationism.</a:t>
            </a:r>
          </a:p>
          <a:p>
            <a:pPr eaLnBrk="1" hangingPunct="1">
              <a:defRPr/>
            </a:pPr>
            <a:r>
              <a:rPr lang="en-US" sz="2400" dirty="0" smtClean="0"/>
              <a:t>Examples of the U.S. aiding G.B. and the U.S.S.R.</a:t>
            </a:r>
          </a:p>
          <a:p>
            <a:pPr lvl="1" eaLnBrk="1" hangingPunct="1">
              <a:defRPr/>
            </a:pPr>
            <a:r>
              <a:rPr lang="en-US" sz="2400" b="1" u="sng" dirty="0" smtClean="0">
                <a:solidFill>
                  <a:schemeClr val="accent6"/>
                </a:solidFill>
              </a:rPr>
              <a:t>Cash and carry policy</a:t>
            </a:r>
            <a:r>
              <a:rPr lang="en-US" sz="2400" dirty="0" smtClean="0"/>
              <a:t>- warring nations could buy U.S. arms with cash and had to transport them themselves</a:t>
            </a:r>
          </a:p>
          <a:p>
            <a:pPr lvl="1" eaLnBrk="1" hangingPunct="1">
              <a:defRPr/>
            </a:pPr>
            <a:r>
              <a:rPr lang="en-US" sz="2400" b="1" u="sng" dirty="0" smtClean="0">
                <a:solidFill>
                  <a:schemeClr val="accent6"/>
                </a:solidFill>
              </a:rPr>
              <a:t>Destroyers for bases deal</a:t>
            </a:r>
            <a:r>
              <a:rPr lang="en-US" sz="2400" dirty="0" smtClean="0"/>
              <a:t>- U.S. traded 50 of our old destroyers to G.B. in return for leases on British military bases in Newfoundland and the Caribbean</a:t>
            </a:r>
          </a:p>
          <a:p>
            <a:pPr lvl="1" eaLnBrk="1" hangingPunct="1">
              <a:defRPr/>
            </a:pPr>
            <a:r>
              <a:rPr lang="en-US" sz="2400" b="1" u="sng" dirty="0">
                <a:solidFill>
                  <a:schemeClr val="accent6"/>
                </a:solidFill>
              </a:rPr>
              <a:t>Lend-Lease Act</a:t>
            </a:r>
            <a:r>
              <a:rPr lang="en-US" sz="2400" dirty="0"/>
              <a:t>- the U.S. would lend or lease arms and other war supplies “to any country whose defense was vital to the United States”</a:t>
            </a:r>
          </a:p>
          <a:p>
            <a:pPr marL="457200" lvl="1" indent="0" eaLnBrk="1" hangingPunct="1">
              <a:buNone/>
              <a:defRPr/>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pPr lvl="1" eaLnBrk="1" hangingPunct="1">
              <a:defRPr/>
            </a:pPr>
            <a:endParaRPr lang="en-US" sz="2400" dirty="0" smtClean="0"/>
          </a:p>
          <a:p>
            <a:pPr eaLnBrk="1" hangingPunct="1">
              <a:defRPr/>
            </a:pPr>
            <a:r>
              <a:rPr lang="en-US" sz="2400" dirty="0" smtClean="0"/>
              <a:t>The U.S. had essentially become what </a:t>
            </a:r>
            <a:r>
              <a:rPr lang="en-US" sz="2400" b="1" dirty="0" smtClean="0">
                <a:solidFill>
                  <a:srgbClr val="7030A0"/>
                </a:solidFill>
              </a:rPr>
              <a:t>President Roosevelt </a:t>
            </a:r>
            <a:r>
              <a:rPr lang="en-US" sz="2400" dirty="0" smtClean="0"/>
              <a:t>called the “</a:t>
            </a:r>
            <a:r>
              <a:rPr lang="en-US" sz="2400" b="1" u="sng" dirty="0" smtClean="0"/>
              <a:t>arsenal of democracy</a:t>
            </a:r>
            <a:r>
              <a:rPr lang="en-US" sz="2400" dirty="0" smtClean="0"/>
              <a:t>”.  He referred to the U.S. as this b/c we had the means and resources to mass produce the needed war supplies for Great Britain and the Soviet Union.</a:t>
            </a:r>
          </a:p>
          <a:p>
            <a:pPr eaLnBrk="1" hangingPunct="1">
              <a:defRPr/>
            </a:pPr>
            <a:endParaRPr lang="en-US" sz="2400" dirty="0" smtClean="0"/>
          </a:p>
          <a:p>
            <a:pPr eaLnBrk="1" hangingPunct="1">
              <a:defRPr/>
            </a:pPr>
            <a:r>
              <a:rPr lang="en-US" sz="2400" dirty="0" smtClean="0"/>
              <a:t>In late 1941, </a:t>
            </a:r>
            <a:r>
              <a:rPr lang="en-US" sz="2400" b="1" dirty="0" smtClean="0">
                <a:solidFill>
                  <a:srgbClr val="7030A0"/>
                </a:solidFill>
              </a:rPr>
              <a:t>President Roosevelt </a:t>
            </a:r>
            <a:r>
              <a:rPr lang="en-US" sz="2400" dirty="0" smtClean="0"/>
              <a:t>and </a:t>
            </a:r>
            <a:r>
              <a:rPr lang="en-US" sz="2400" b="1" dirty="0" smtClean="0">
                <a:solidFill>
                  <a:srgbClr val="7030A0"/>
                </a:solidFill>
              </a:rPr>
              <a:t>British Prime Minister Winston Churchill</a:t>
            </a:r>
            <a:r>
              <a:rPr lang="en-US" sz="2400" dirty="0" smtClean="0"/>
              <a:t> met aboard the </a:t>
            </a:r>
            <a:r>
              <a:rPr lang="en-US" sz="2400" i="1" dirty="0" smtClean="0"/>
              <a:t>USS Augusta</a:t>
            </a:r>
            <a:r>
              <a:rPr lang="en-US" sz="2400" dirty="0" smtClean="0"/>
              <a:t> and agreed upon what became known as the </a:t>
            </a:r>
            <a:r>
              <a:rPr lang="en-US" sz="2400" b="1" u="sng" dirty="0" smtClean="0">
                <a:solidFill>
                  <a:schemeClr val="accent6"/>
                </a:solidFill>
              </a:rPr>
              <a:t>Atlantic Charter</a:t>
            </a:r>
            <a:r>
              <a:rPr lang="en-US" sz="2400" dirty="0" smtClean="0"/>
              <a:t>- a statement of war goals that pledged the U.S.’s help in every way short of a war declaration.  </a:t>
            </a:r>
          </a:p>
          <a:p>
            <a:pPr lvl="1" eaLnBrk="1" hangingPunct="1">
              <a:defRPr/>
            </a:pPr>
            <a:r>
              <a:rPr lang="en-US" sz="2000" dirty="0" smtClean="0"/>
              <a:t>It was similar to </a:t>
            </a:r>
            <a:r>
              <a:rPr lang="en-US" sz="2000" b="1" dirty="0" smtClean="0">
                <a:solidFill>
                  <a:schemeClr val="accent6"/>
                </a:solidFill>
              </a:rPr>
              <a:t>President Wilson’s 14 Points </a:t>
            </a:r>
            <a:r>
              <a:rPr lang="en-US" sz="2000" dirty="0" smtClean="0"/>
              <a:t>in regard to the establishing an enduring post-war peace.</a:t>
            </a:r>
            <a:endParaRPr lang="en-US" sz="2000" b="1" u="sng" dirty="0">
              <a:solidFill>
                <a:schemeClr val="accent6"/>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pPr eaLnBrk="1" hangingPunct="1"/>
            <a:r>
              <a:rPr lang="en-US" sz="2400" dirty="0" smtClean="0"/>
              <a:t>The U.S. will be plunged into full scale war on December 7, 1941.  Angry over an oil embargo imposed by the U.S., Japan’s </a:t>
            </a:r>
            <a:r>
              <a:rPr lang="en-US" sz="2400" b="1" dirty="0" smtClean="0">
                <a:solidFill>
                  <a:srgbClr val="7030A0"/>
                </a:solidFill>
              </a:rPr>
              <a:t>Hideki </a:t>
            </a:r>
            <a:r>
              <a:rPr lang="en-US" sz="2400" b="1" dirty="0" err="1" smtClean="0">
                <a:solidFill>
                  <a:srgbClr val="7030A0"/>
                </a:solidFill>
              </a:rPr>
              <a:t>Tojo</a:t>
            </a:r>
            <a:r>
              <a:rPr lang="en-US" sz="2400" dirty="0" smtClean="0"/>
              <a:t> launched a surprise attack against the U.S. Pacific fleet at Pearl Harbor, Hawaii.</a:t>
            </a:r>
          </a:p>
          <a:p>
            <a:pPr eaLnBrk="1" hangingPunct="1"/>
            <a:endParaRPr lang="en-US" sz="2400" dirty="0" smtClean="0"/>
          </a:p>
          <a:p>
            <a:pPr eaLnBrk="1" hangingPunct="1"/>
            <a:r>
              <a:rPr lang="en-US" sz="2400" dirty="0" smtClean="0"/>
              <a:t>The Japanese killed over 2,400 Americans and wounded almost 1,200.  They also destroyed over 300 aircraft and sunk/damaged 21 ships.  Fortunately, Japan’s main targets (3 aircraft carriers) were out to sea and avoided the attack.</a:t>
            </a:r>
          </a:p>
          <a:p>
            <a:pPr eaLnBrk="1" hangingPunct="1"/>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2296159A5AD341BB363B59B86E6C1A" ma:contentTypeVersion="2" ma:contentTypeDescription="Create a new document." ma:contentTypeScope="" ma:versionID="6987235d7974ac122abeb366be3eaf40">
  <xsd:schema xmlns:xsd="http://www.w3.org/2001/XMLSchema" xmlns:xs="http://www.w3.org/2001/XMLSchema" xmlns:p="http://schemas.microsoft.com/office/2006/metadata/properties" xmlns:ns2="d9f00b9c-e58d-4994-9860-7e1f037db5eb" targetNamespace="http://schemas.microsoft.com/office/2006/metadata/properties" ma:root="true" ma:fieldsID="f4200bbf4d314707c4814f929ab82481" ns2:_="">
    <xsd:import namespace="d9f00b9c-e58d-4994-9860-7e1f037db5e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f00b9c-e58d-4994-9860-7e1f037db5e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7D5EB5-F17F-4A5C-83CA-C6EB5F4BC3F2}"/>
</file>

<file path=customXml/itemProps2.xml><?xml version="1.0" encoding="utf-8"?>
<ds:datastoreItem xmlns:ds="http://schemas.openxmlformats.org/officeDocument/2006/customXml" ds:itemID="{C4B8F5C4-9484-4E0D-AF08-DD55FD8BFBC8}"/>
</file>

<file path=customXml/itemProps3.xml><?xml version="1.0" encoding="utf-8"?>
<ds:datastoreItem xmlns:ds="http://schemas.openxmlformats.org/officeDocument/2006/customXml" ds:itemID="{C40AEBE6-7117-4D3A-A9DC-9C3F4250C08E}"/>
</file>

<file path=docProps/app.xml><?xml version="1.0" encoding="utf-8"?>
<Properties xmlns="http://schemas.openxmlformats.org/officeDocument/2006/extended-properties" xmlns:vt="http://schemas.openxmlformats.org/officeDocument/2006/docPropsVTypes">
  <TotalTime>8058</TotalTime>
  <Words>2155</Words>
  <Application>Microsoft Office PowerPoint</Application>
  <PresentationFormat>On-screen Show (4:3)</PresentationFormat>
  <Paragraphs>132</Paragraphs>
  <Slides>53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Office Theme</vt:lpstr>
      <vt:lpstr>Create the following chart on a sheet of paper and fill in each section appropriately:</vt:lpstr>
      <vt:lpstr>PowerPoint Presentation</vt:lpstr>
      <vt:lpstr>DICTATORS THREATEN WORLD PEACE</vt:lpstr>
      <vt:lpstr>PowerPoint Presentation</vt:lpstr>
      <vt:lpstr>PowerPoint Presentation</vt:lpstr>
      <vt:lpstr>PowerPoint Presentation</vt:lpstr>
      <vt:lpstr>AMERICA MOVES TOWARD WAR</vt:lpstr>
      <vt:lpstr>PowerPoint Presentation</vt:lpstr>
      <vt:lpstr>PowerPoint Presentation</vt:lpstr>
      <vt:lpstr>PEARL HARBOR, 1941</vt:lpstr>
      <vt:lpstr>JAPANESE ATTACK PLANS</vt:lpstr>
      <vt:lpstr>PowerPoint Presentation</vt:lpstr>
      <vt:lpstr>PowerPoint Presentation</vt:lpstr>
      <vt:lpstr>PowerPoint Presentation</vt:lpstr>
      <vt:lpstr>PowerPoint Presentation</vt:lpstr>
      <vt:lpstr>PowerPoint Presentation</vt:lpstr>
      <vt:lpstr>America’s Response</vt:lpstr>
      <vt:lpstr>PowerPoint Presentation</vt:lpstr>
      <vt:lpstr>MOBILIZING FOR DEFENSE</vt:lpstr>
      <vt:lpstr>MOBILIZING FOR DEFENSE</vt:lpstr>
      <vt:lpstr>PowerPoint Presentation</vt:lpstr>
      <vt:lpstr>PowerPoint Presentation</vt:lpstr>
      <vt:lpstr>PowerPoint Presentation</vt:lpstr>
      <vt:lpstr>PowerPoint Presentation</vt:lpstr>
      <vt:lpstr>THE HOME FRONT</vt:lpstr>
      <vt:lpstr>PowerPoint Presentation</vt:lpstr>
      <vt:lpstr>PowerPoint Presentation</vt:lpstr>
      <vt:lpstr>PowerPoint Presentation</vt:lpstr>
      <vt:lpstr>PowerPoint Presentation</vt:lpstr>
      <vt:lpstr>PowerPoint Presentation</vt:lpstr>
      <vt:lpstr>The War in Europe</vt:lpstr>
      <vt:lpstr>D-DAY INVASION MAP</vt:lpstr>
      <vt:lpstr>PowerPoint Presentation</vt:lpstr>
      <vt:lpstr>THE HOLOCAUST</vt:lpstr>
      <vt:lpstr>PowerPoint Presentation</vt:lpstr>
      <vt:lpstr>PowerPoint Presentation</vt:lpstr>
      <vt:lpstr>NAZI CONCENTRATION CAMPS</vt:lpstr>
      <vt:lpstr>EXTERMINATION CAMP AUSCHWITZ</vt:lpstr>
      <vt:lpstr>PowerPoint Presentation</vt:lpstr>
      <vt:lpstr>THE WAR IN THE PACIFIC</vt:lpstr>
      <vt:lpstr>JAPANESE KAMIKAZE</vt:lpstr>
      <vt:lpstr>PowerPoint Presentation</vt:lpstr>
      <vt:lpstr>PowerPoint Presentation</vt:lpstr>
      <vt:lpstr>PowerPoint Presentation</vt:lpstr>
      <vt:lpstr>HIROSHIMA PHOTOS</vt:lpstr>
      <vt:lpstr>PowerPoint Presentation</vt:lpstr>
      <vt:lpstr>PowerPoint Presentation</vt:lpstr>
      <vt:lpstr>PowerPoint Presentation</vt:lpstr>
      <vt:lpstr>PowerPoint Presentation</vt:lpstr>
      <vt:lpstr>JAPANESE SURRENDER ON BOARD THE USS MISSOURI </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HISTORY CHAPTERS 16 &amp; 17</dc:title>
  <dc:creator>Owner</dc:creator>
  <cp:lastModifiedBy>Crane, David</cp:lastModifiedBy>
  <cp:revision>86</cp:revision>
  <cp:lastPrinted>2014-01-14T14:53:17Z</cp:lastPrinted>
  <dcterms:created xsi:type="dcterms:W3CDTF">2010-01-06T16:49:37Z</dcterms:created>
  <dcterms:modified xsi:type="dcterms:W3CDTF">2016-12-21T20:10:57Z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0x010100DB2296159A5AD341BB363B59B86E6C1A</vt:lpwstr>
  </property>
</Properties>
</file>