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256" r:id="rId5"/>
    <p:sldId id="257" r:id="rId6"/>
    <p:sldId id="258" r:id="rId7"/>
    <p:sldId id="259" r:id="rId8"/>
    <p:sldId id="263" r:id="rId9"/>
    <p:sldId id="302" r:id="rId10"/>
    <p:sldId id="269" r:id="rId11"/>
    <p:sldId id="272" r:id="rId12"/>
    <p:sldId id="270" r:id="rId13"/>
    <p:sldId id="303" r:id="rId14"/>
    <p:sldId id="271" r:id="rId15"/>
    <p:sldId id="306" r:id="rId16"/>
    <p:sldId id="278" r:id="rId17"/>
    <p:sldId id="305" r:id="rId18"/>
    <p:sldId id="308" r:id="rId19"/>
    <p:sldId id="309" r:id="rId20"/>
    <p:sldId id="310" r:id="rId21"/>
    <p:sldId id="279" r:id="rId22"/>
    <p:sldId id="280" r:id="rId23"/>
    <p:sldId id="311" r:id="rId24"/>
    <p:sldId id="313" r:id="rId25"/>
    <p:sldId id="312" r:id="rId26"/>
    <p:sldId id="281" r:id="rId27"/>
    <p:sldId id="314" r:id="rId28"/>
    <p:sldId id="283" r:id="rId29"/>
    <p:sldId id="315" r:id="rId30"/>
    <p:sldId id="290" r:id="rId31"/>
    <p:sldId id="301" r:id="rId32"/>
    <p:sldId id="295" r:id="rId33"/>
    <p:sldId id="299" r:id="rId34"/>
    <p:sldId id="300" r:id="rId35"/>
    <p:sldId id="296" r:id="rId36"/>
    <p:sldId id="297" r:id="rId37"/>
    <p:sldId id="298"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718" autoAdjust="0"/>
  </p:normalViewPr>
  <p:slideViewPr>
    <p:cSldViewPr>
      <p:cViewPr>
        <p:scale>
          <a:sx n="77" d="100"/>
          <a:sy n="77" d="100"/>
        </p:scale>
        <p:origin x="-116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600F4C7-04D2-461C-863E-617EF3991A09}" type="datetimeFigureOut">
              <a:rPr lang="en-US"/>
              <a:pPr>
                <a:defRPr/>
              </a:pPr>
              <a:t>4/11/2017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B279ADE-EFB9-4409-98F2-542AC879EF7C}" type="slidenum">
              <a:rPr lang="en-US"/>
              <a:pPr>
                <a:defRPr/>
              </a:pPr>
              <a:t>‹#›</a:t>
            </a:fld>
            <a:endParaRPr lang="en-US"/>
          </a:p>
        </p:txBody>
      </p:sp>
    </p:spTree>
    <p:extLst>
      <p:ext uri="{BB962C8B-B14F-4D97-AF65-F5344CB8AC3E}">
        <p14:creationId xmlns:p14="http://schemas.microsoft.com/office/powerpoint/2010/main" val="14303265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B6AF8DE-1C0D-433A-B856-2A47394A3B04}" type="slidenum">
              <a:rPr lang="en-US" smtClean="0"/>
              <a:pPr/>
              <a:t>12</a:t>
            </a:fld>
            <a:endParaRPr lang="en-US" smtClean="0"/>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slide displays the increase of U.S. combat troops sent to South Vietnam and America’s policy of escalation.</a:t>
            </a:r>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C7F7D29-8293-4D87-A251-A71BBA8D575D}" type="slidenum">
              <a:rPr lang="en-US" smtClean="0"/>
              <a:pPr/>
              <a:t>15</a:t>
            </a:fld>
            <a:endParaRPr lang="en-US" smtClean="0"/>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American soldiers quickly learned that this was a different type of war.  The U.S. was prepared to fight a war similar to the Korean War, but Vietnam provided numerous challenging obstacles.  The Viet Cong would infiltrate villages and dress like the people living there.  American troops struggled with what the enemy looked like and where to find them.  The enemy could be an elderly lady in a remote village that might shoot at Americans.  The Viet Cong could also retreat to miles of caves and tunnels after coming out to fight the Americans.  These tactics, and more, were difficult to overcome.</a:t>
            </a:r>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501B356-D337-44B4-A33D-217E3C4A42D6}" type="slidenum">
              <a:rPr lang="en-US" smtClean="0"/>
              <a:pPr/>
              <a:t>16</a:t>
            </a:fld>
            <a:endParaRPr lang="en-US" smtClean="0"/>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Lt. Col. Hal Moore led the 1</a:t>
            </a:r>
            <a:r>
              <a:rPr lang="en-US" baseline="30000" smtClean="0"/>
              <a:t>st</a:t>
            </a:r>
            <a:r>
              <a:rPr lang="en-US" smtClean="0"/>
              <a:t> Cavalry Division at Ia Drang Valley.  He was the first man off the helicopter when the troops were brought in, and the last to leave the battlefield.</a:t>
            </a:r>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2969B88-B31D-410E-946E-6A618ED33578}" type="slidenum">
              <a:rPr lang="en-US" smtClean="0"/>
              <a:pPr/>
              <a:t>17</a:t>
            </a:fld>
            <a:endParaRPr lang="en-US" smtClean="0"/>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United States responded to tunnel retreats by the Viet Cong by sending smaller American soldiers into the tunnels to blow up or flush out the enemy.  These soldiers became known as Tunnel Rats.  Besides putting themselves in harm’s way with the Viet Cong, they also encountered rats, snakes, scorpions, and booby traps in the tunnels.</a:t>
            </a:r>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5A5C2BC-3224-4222-A0C6-F25D2728402F}" type="slidenum">
              <a:rPr lang="en-US" smtClean="0"/>
              <a:pPr/>
              <a:t>20</a:t>
            </a:fld>
            <a:endParaRPr lang="en-US" smtClean="0"/>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Greg remembers tuning into LBJ on television and listening to the American leader as he briefed the nation.</a:t>
            </a:r>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A00CD4C-58BA-48C2-B7EF-270943A0D36B}" type="slidenum">
              <a:rPr lang="en-US" smtClean="0"/>
              <a:pPr/>
              <a:t>21</a:t>
            </a:fld>
            <a:endParaRPr lang="en-US" smtClean="0"/>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1968 could be the most turbulent year in United States history.  President Johnson became a victim of his own war, Martin Luther King was assassinated in Memphis in April, and Bobby Kennedy, the front-runner for the presidency, was assassinated in Los Angeles in June.  Even more turmoil occurred in Chicago in August of 1968 when major riots broke out at the Democratic National Convention.</a:t>
            </a:r>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00A06E8-4D80-4373-BB56-9F1DF8AC6651}" type="slidenum">
              <a:rPr lang="en-US" smtClean="0"/>
              <a:pPr/>
              <a:t>22</a:t>
            </a:fld>
            <a:endParaRPr lang="en-US"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Greg Clevenger could not vote in the 1968 election.  Eighteen-year-olds were fighting and dying in Vietnam, but would not be able to legally vote until the 1972 election.  Nixon campaigned on the promise that he would get the U.S. out of Vietnam, and there would be “Peace with Honor.”</a:t>
            </a:r>
          </a:p>
          <a:p>
            <a:pPr eaLnBrk="1" hangingPunct="1">
              <a:spcBef>
                <a:spcPct val="0"/>
              </a:spcBef>
            </a:pPr>
            <a:endParaRPr lang="en-US" smtClean="0"/>
          </a:p>
          <a:p>
            <a:pPr eaLnBrk="1" hangingPunct="1">
              <a:spcBef>
                <a:spcPct val="0"/>
              </a:spcBef>
            </a:pPr>
            <a:r>
              <a:rPr lang="en-US" smtClean="0"/>
              <a:t>Critical thinking question: Was it fair that the draft age was 18, but the voting age was 21?</a:t>
            </a:r>
            <a:endParaRPr 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4C8AC6A-68F1-4095-A7BB-3DD9FBA73692}" type="slidenum">
              <a:rPr lang="en-US" smtClean="0"/>
              <a:pPr/>
              <a:t>24</a:t>
            </a:fld>
            <a:endParaRPr lang="en-US" smtClean="0"/>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 most disturbing event took place in Vietnam on March 16, 1968, at a small village called My Lai.  Lt. William Calley was ordered to go to My Lai and find the Viet Cong.  American soldiers, very battle weary by this time, opened fire on innocent women, children, and senior citizens, killing 350 civilians in a massacre that lasted several hours.  Lt. Calley was later sentenced to 20 years “hard labor” for his role in the My Lai massacre, though he only served three and a half years of house arrest.</a:t>
            </a:r>
            <a:endParaRPr 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AF0AECE-3F54-4076-9C7A-368AF2A713BB}" type="slidenum">
              <a:rPr lang="en-US" smtClean="0"/>
              <a:pPr/>
              <a:t>26</a:t>
            </a:fld>
            <a:endParaRPr lang="en-US" smtClean="0"/>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Kent State University in Ohio became the focus in 1970 when students once again demonstrated against U.S. interventions in Southeast Asia.  The Governor of Ohio called in the National Guard to monitor the demonstration.  Rocks were thrown when demonstrators were ordered to disperse; shots were fired killing four students and wounding ten.  President Nixon had called the protestors “Bums.”</a:t>
            </a:r>
          </a:p>
          <a:p>
            <a:pPr eaLnBrk="1" hangingPunct="1">
              <a:spcBef>
                <a:spcPct val="0"/>
              </a:spcBef>
            </a:pPr>
            <a:r>
              <a:rPr lang="en-US" smtClean="0"/>
              <a:t>The song that is playing is “Ohio,” by Crosby, Stills, Nash, and Young. It is another protest song and was written directly in response to the shootings at Kent State.</a:t>
            </a:r>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4284D7A-C1B6-422C-824E-7DE97CE4987E}" type="datetimeFigureOut">
              <a:rPr lang="en-US"/>
              <a:pPr>
                <a:defRPr/>
              </a:pPr>
              <a:t>4/11/2017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FE5CB3-6B49-4C61-A1AD-00FDB5245A3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186D690-C8E0-46D5-A161-30C591A3C00D}" type="datetimeFigureOut">
              <a:rPr lang="en-US"/>
              <a:pPr>
                <a:defRPr/>
              </a:pPr>
              <a:t>4/11/2017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7EB798-D8D5-4667-9700-AA02F17049D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77B4AB-5AAE-4EAF-871C-085862C58B39}" type="datetimeFigureOut">
              <a:rPr lang="en-US"/>
              <a:pPr>
                <a:defRPr/>
              </a:pPr>
              <a:t>4/11/2017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5B5176D-094C-4B58-9AA1-A3C7EB55CE9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7315E6B-6448-4BD5-B78F-A3B4017F74AC}" type="datetimeFigureOut">
              <a:rPr lang="en-US"/>
              <a:pPr>
                <a:defRPr/>
              </a:pPr>
              <a:t>4/11/2017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CAD7BE-B95C-4A0D-8BFF-6634AB8C48B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DFE9C94-916F-4640-B154-F4EED02A0ED1}" type="datetimeFigureOut">
              <a:rPr lang="en-US"/>
              <a:pPr>
                <a:defRPr/>
              </a:pPr>
              <a:t>4/11/2017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354E00-A887-490E-A268-14EEE3F6E47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E25D309-8CB4-4EF3-99B0-20DED475F14D}" type="datetimeFigureOut">
              <a:rPr lang="en-US"/>
              <a:pPr>
                <a:defRPr/>
              </a:pPr>
              <a:t>4/11/2017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C0314B5-8224-4044-B047-A2EDB72658E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F19A9AF-FB08-4AD7-ADF2-00C7AFBB1FA3}" type="datetimeFigureOut">
              <a:rPr lang="en-US"/>
              <a:pPr>
                <a:defRPr/>
              </a:pPr>
              <a:t>4/11/2017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34C6A56-4998-47E2-B243-32B1AA53C6A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EC2DEAC-E22D-4E36-A9BD-62779068DD5E}" type="datetimeFigureOut">
              <a:rPr lang="en-US"/>
              <a:pPr>
                <a:defRPr/>
              </a:pPr>
              <a:t>4/11/2017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304728D-8D38-451F-9507-74D45F05D4D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472B75E-6A6F-4D26-B6D9-A8CD1CCF23FB}" type="datetimeFigureOut">
              <a:rPr lang="en-US"/>
              <a:pPr>
                <a:defRPr/>
              </a:pPr>
              <a:t>4/11/2017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77F3793-D997-457B-A6D8-3E80FB9AAAD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0F9CFCD-E5F1-4CD9-8D9A-316CEB8DDB3D}" type="datetimeFigureOut">
              <a:rPr lang="en-US"/>
              <a:pPr>
                <a:defRPr/>
              </a:pPr>
              <a:t>4/11/2017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9DB77E1-5DE9-4C23-8C08-E4C1F4254C0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EA1BF2F-6851-4273-A5A3-F2BA401ADE2F}" type="datetimeFigureOut">
              <a:rPr lang="en-US"/>
              <a:pPr>
                <a:defRPr/>
              </a:pPr>
              <a:t>4/11/2017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74FCFDA-6C31-4F06-97E8-C1326F9C95B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F26354F-EEE3-4032-8549-E26810D632CF}" type="datetimeFigureOut">
              <a:rPr lang="en-US"/>
              <a:pPr>
                <a:defRPr/>
              </a:pPr>
              <a:t>4/11/2017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AA0B186-E44C-4624-8D54-147162A0D73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video.search.yahoo.com/video/play;_ylt=A2KLqIFIKyxV1ywAi9D7w8QF;_ylu=X3oDMTByMjBzZmhtBHNlYwNzcgRzbGsDdmlkBHZ0aWQDBGdwb3MDNg--?p=vietnam+war+tet+offensive&amp;vid=99e4eaa74abb612e39e7ed2d5995e999&amp;l=2:41&amp;turl=http://ts1.mm.bing.net/th?id%3DWN.wx6IdGweWzLzel5U43kSwg%26pid%3D15.1&amp;rurl=https://www.youtube.com/watch?v%3DE3PIcbx35mM&amp;tit=Vietnam+War+-+Tet+Offensive&amp;c=0&amp;sigr=11bdidb8u&amp;sigt=10rsfrurp&amp;sigi=11v6mithu&amp;age=1194574292&amp;fr2=p:s,v:v&amp;fr=yfp-t-254-s&amp;tt=b"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audio" Target="file:///E:\Vietnam%20War%20Powerpoint%234EC9\Ohio.mp3" TargetMode="Externa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2057400"/>
          </a:xfrm>
        </p:spPr>
        <p:txBody>
          <a:bodyPr rtlCol="0">
            <a:normAutofit/>
          </a:bodyPr>
          <a:lstStyle/>
          <a:p>
            <a:pPr eaLnBrk="1" fontAlgn="auto" hangingPunct="1">
              <a:spcAft>
                <a:spcPts val="0"/>
              </a:spcAft>
              <a:defRPr/>
            </a:pPr>
            <a:r>
              <a:rPr lang="en-US" sz="6000" b="1" dirty="0" smtClean="0">
                <a:solidFill>
                  <a:schemeClr val="accent5"/>
                </a:solidFill>
              </a:rPr>
              <a:t>UNITED STATES HISTORY</a:t>
            </a:r>
          </a:p>
        </p:txBody>
      </p:sp>
      <p:sp>
        <p:nvSpPr>
          <p:cNvPr id="3" name="Subtitle 2"/>
          <p:cNvSpPr>
            <a:spLocks noGrp="1"/>
          </p:cNvSpPr>
          <p:nvPr>
            <p:ph type="subTitle" idx="1"/>
          </p:nvPr>
        </p:nvSpPr>
        <p:spPr>
          <a:xfrm>
            <a:off x="1371600" y="3581400"/>
            <a:ext cx="6400800" cy="2971800"/>
          </a:xfrm>
        </p:spPr>
        <p:txBody>
          <a:bodyPr rtlCol="0">
            <a:normAutofit/>
          </a:bodyPr>
          <a:lstStyle/>
          <a:p>
            <a:pPr eaLnBrk="1" fontAlgn="auto" hangingPunct="1">
              <a:spcAft>
                <a:spcPts val="0"/>
              </a:spcAft>
              <a:buFont typeface="Arial" pitchFamily="34" charset="0"/>
              <a:buNone/>
              <a:defRPr/>
            </a:pPr>
            <a:r>
              <a:rPr lang="en-US" sz="4000" b="1" dirty="0" smtClean="0"/>
              <a:t>LYNDON JOHNSON, VIETNAM, and </a:t>
            </a:r>
          </a:p>
          <a:p>
            <a:pPr eaLnBrk="1" fontAlgn="auto" hangingPunct="1">
              <a:spcAft>
                <a:spcPts val="0"/>
              </a:spcAft>
              <a:buFont typeface="Arial" pitchFamily="34" charset="0"/>
              <a:buNone/>
              <a:defRPr/>
            </a:pPr>
            <a:r>
              <a:rPr lang="en-US" sz="4000" b="1" dirty="0" smtClean="0"/>
              <a:t>RICHARD NIXON </a:t>
            </a:r>
          </a:p>
          <a:p>
            <a:pPr eaLnBrk="1" fontAlgn="auto" hangingPunct="1">
              <a:spcAft>
                <a:spcPts val="0"/>
              </a:spcAft>
              <a:buFont typeface="Arial" pitchFamily="34" charset="0"/>
              <a:buNone/>
              <a:defRPr/>
            </a:pPr>
            <a:endParaRPr lang="en-US" sz="4000" b="1" dirty="0" smtClean="0"/>
          </a:p>
          <a:p>
            <a:pPr eaLnBrk="1" fontAlgn="auto" hangingPunct="1">
              <a:spcAft>
                <a:spcPts val="0"/>
              </a:spcAft>
              <a:buFont typeface="Arial" pitchFamily="34" charset="0"/>
              <a:buNone/>
              <a:defRPr/>
            </a:pPr>
            <a:endParaRPr lang="en-US" sz="4000"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0"/>
            <a:ext cx="8229600" cy="1143000"/>
          </a:xfrm>
        </p:spPr>
        <p:txBody>
          <a:bodyPr/>
          <a:lstStyle/>
          <a:p>
            <a:r>
              <a:rPr lang="en-US" dirty="0" smtClean="0"/>
              <a:t>“Barbecue </a:t>
            </a:r>
            <a:r>
              <a:rPr lang="en-US" dirty="0" smtClean="0">
                <a:hlinkClick r:id="" action="ppaction://hlinkshowjump?jump=previousslide"/>
              </a:rPr>
              <a:t>Shows</a:t>
            </a:r>
            <a:r>
              <a:rPr lang="en-US" dirty="0" smtClean="0"/>
              <a:t>”</a:t>
            </a:r>
          </a:p>
        </p:txBody>
      </p:sp>
      <p:pic>
        <p:nvPicPr>
          <p:cNvPr id="11267" name="Content Placeholder 3" descr="a buddhist monk comits suicide in protest against government anti buddhist policies in Saigon, 1963.jpg"/>
          <p:cNvPicPr>
            <a:picLocks noGrp="1" noChangeAspect="1"/>
          </p:cNvPicPr>
          <p:nvPr>
            <p:ph idx="1"/>
          </p:nvPr>
        </p:nvPicPr>
        <p:blipFill>
          <a:blip r:embed="rId2" cstate="print"/>
          <a:srcRect/>
          <a:stretch>
            <a:fillRect/>
          </a:stretch>
        </p:blipFill>
        <p:spPr>
          <a:xfrm>
            <a:off x="304800" y="1371600"/>
            <a:ext cx="3476625" cy="5238750"/>
          </a:xfrm>
        </p:spPr>
      </p:pic>
      <p:sp>
        <p:nvSpPr>
          <p:cNvPr id="11268" name="TextBox 4"/>
          <p:cNvSpPr txBox="1">
            <a:spLocks noChangeArrowheads="1"/>
          </p:cNvSpPr>
          <p:nvPr/>
        </p:nvSpPr>
        <p:spPr bwMode="auto">
          <a:xfrm>
            <a:off x="4114800" y="3124200"/>
            <a:ext cx="4343400" cy="3046413"/>
          </a:xfrm>
          <a:prstGeom prst="rect">
            <a:avLst/>
          </a:prstGeom>
          <a:noFill/>
          <a:ln w="9525">
            <a:noFill/>
            <a:miter lim="800000"/>
            <a:headEnd/>
            <a:tailEnd/>
          </a:ln>
        </p:spPr>
        <p:txBody>
          <a:bodyPr>
            <a:spAutoFit/>
          </a:bodyPr>
          <a:lstStyle/>
          <a:p>
            <a:r>
              <a:rPr lang="en-US" sz="2400"/>
              <a:t>A South Vietnamese Buddhist monk sets himself on fire (self-immolation) to protest the policies of the Diem regime.  Diem’s wife, Madame Nu, creates quite a stir when she refers to these protests as “barbecue shows.”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defRPr/>
            </a:pPr>
            <a:r>
              <a:rPr lang="en-US" sz="2400" dirty="0" smtClean="0"/>
              <a:t>In August, 1964, a Vietnamese patrol boat fired on a U.S. naval ship in the </a:t>
            </a:r>
            <a:r>
              <a:rPr lang="en-US" sz="2400" b="1" dirty="0" smtClean="0">
                <a:solidFill>
                  <a:schemeClr val="accent6"/>
                </a:solidFill>
              </a:rPr>
              <a:t>Gulf of Tonkin</a:t>
            </a:r>
            <a:r>
              <a:rPr lang="en-US" sz="2400" dirty="0" smtClean="0"/>
              <a:t>.  A few days later, U.S. naval ships reported being fired upon again.  </a:t>
            </a:r>
          </a:p>
          <a:p>
            <a:pPr lvl="1">
              <a:defRPr/>
            </a:pPr>
            <a:r>
              <a:rPr lang="en-US" sz="2400" b="1" dirty="0" smtClean="0">
                <a:solidFill>
                  <a:srgbClr val="7030A0"/>
                </a:solidFill>
              </a:rPr>
              <a:t>President Johnson </a:t>
            </a:r>
            <a:r>
              <a:rPr lang="en-US" sz="2400" dirty="0" smtClean="0"/>
              <a:t>asked Congress for power to take all necessary action to combat further aggression.  </a:t>
            </a:r>
          </a:p>
          <a:p>
            <a:pPr lvl="1">
              <a:defRPr/>
            </a:pPr>
            <a:r>
              <a:rPr lang="en-US" sz="2400" dirty="0" smtClean="0"/>
              <a:t>Congress agreed and passed the </a:t>
            </a:r>
            <a:r>
              <a:rPr lang="en-US" sz="2400" b="1" u="sng" dirty="0" smtClean="0">
                <a:solidFill>
                  <a:srgbClr val="FF0000"/>
                </a:solidFill>
              </a:rPr>
              <a:t>Tonkin Gulf Resolution</a:t>
            </a:r>
            <a:r>
              <a:rPr lang="en-US" sz="2400" dirty="0" smtClean="0"/>
              <a:t>- </a:t>
            </a:r>
            <a:r>
              <a:rPr lang="en-US" sz="2400" b="1" dirty="0" smtClean="0">
                <a:solidFill>
                  <a:srgbClr val="00B050"/>
                </a:solidFill>
              </a:rPr>
              <a:t>it was not a declaration of war, but gave Pres. Johnson broad military powers to combat aggression with respect to Vietnam.  </a:t>
            </a:r>
            <a:endParaRPr lang="en-US" sz="2400" dirty="0" smtClean="0"/>
          </a:p>
          <a:p>
            <a:pPr>
              <a:defRPr/>
            </a:pPr>
            <a:endParaRPr lang="en-US" sz="2400" b="1" u="sng" dirty="0" smtClean="0">
              <a:solidFill>
                <a:srgbClr val="00B050"/>
              </a:solidFill>
            </a:endParaRPr>
          </a:p>
          <a:p>
            <a:pPr>
              <a:defRPr/>
            </a:pPr>
            <a:endParaRPr lang="en-US" sz="2400" b="1" u="sng" dirty="0" smtClean="0">
              <a:solidFill>
                <a:srgbClr val="00B050"/>
              </a:solidFill>
            </a:endParaRPr>
          </a:p>
          <a:p>
            <a:pPr>
              <a:defRPr/>
            </a:pPr>
            <a:endParaRPr lang="en-US" sz="2400" b="1" u="sng" dirty="0" smtClean="0">
              <a:solidFill>
                <a:srgbClr val="00B050"/>
              </a:solidFill>
            </a:endParaRPr>
          </a:p>
          <a:p>
            <a:pPr>
              <a:defRPr/>
            </a:pPr>
            <a:endParaRPr lang="en-US" sz="2400" b="1" u="sng" dirty="0" smtClean="0">
              <a:solidFill>
                <a:srgbClr val="00B050"/>
              </a:solidFill>
            </a:endParaRPr>
          </a:p>
          <a:p>
            <a:pPr>
              <a:defRPr/>
            </a:pPr>
            <a:endParaRPr lang="en-US" sz="2400" b="1" u="sng" dirty="0" smtClean="0">
              <a:solidFill>
                <a:srgbClr val="00B050"/>
              </a:solidFill>
            </a:endParaRPr>
          </a:p>
          <a:p>
            <a:pPr>
              <a:defRPr/>
            </a:pPr>
            <a:endParaRPr lang="en-US" sz="2400" b="1" u="sng" dirty="0" smtClean="0">
              <a:solidFill>
                <a:srgbClr val="00B050"/>
              </a:solidFill>
            </a:endParaRPr>
          </a:p>
          <a:p>
            <a:pPr>
              <a:defRPr/>
            </a:pPr>
            <a:r>
              <a:rPr lang="en-US" sz="2400" dirty="0" smtClean="0"/>
              <a:t>The  U.S. began the policy of </a:t>
            </a:r>
            <a:r>
              <a:rPr lang="en-US" sz="2400" b="1" dirty="0" smtClean="0">
                <a:solidFill>
                  <a:schemeClr val="accent6"/>
                </a:solidFill>
              </a:rPr>
              <a:t>escalation </a:t>
            </a:r>
            <a:r>
              <a:rPr lang="en-US" sz="2400" b="1" dirty="0" smtClean="0">
                <a:solidFill>
                  <a:srgbClr val="00B050"/>
                </a:solidFill>
              </a:rPr>
              <a:t>(steady increase in the number of American troops involved in the fighting in Vietnam)</a:t>
            </a:r>
            <a:r>
              <a:rPr lang="en-US" sz="2400" b="1" dirty="0" smtClean="0"/>
              <a:t>, </a:t>
            </a:r>
            <a:r>
              <a:rPr lang="en-US" sz="2400" dirty="0" smtClean="0"/>
              <a:t>and the Vietnam Conflict had become Americanized.</a:t>
            </a:r>
          </a:p>
          <a:p>
            <a:pPr>
              <a:defRPr/>
            </a:pPr>
            <a:endParaRPr lang="en-US" sz="2400" dirty="0" smtClean="0"/>
          </a:p>
          <a:p>
            <a:pPr>
              <a:buFont typeface="Arial" charset="0"/>
              <a:buNone/>
              <a:defRPr/>
            </a:pPr>
            <a:r>
              <a:rPr lang="en-US" sz="2400" dirty="0" smtClean="0"/>
              <a:t>			</a:t>
            </a:r>
          </a:p>
        </p:txBody>
      </p:sp>
      <p:pic>
        <p:nvPicPr>
          <p:cNvPr id="4" name="Content Placeholder 3" descr="A_map_of_Vietnam___medium.jpg"/>
          <p:cNvPicPr>
            <a:picLocks noChangeAspect="1"/>
          </p:cNvPicPr>
          <p:nvPr/>
        </p:nvPicPr>
        <p:blipFill>
          <a:blip r:embed="rId2" cstate="print"/>
          <a:srcRect/>
          <a:stretch>
            <a:fillRect/>
          </a:stretch>
        </p:blipFill>
        <p:spPr bwMode="auto">
          <a:xfrm>
            <a:off x="685800" y="3124200"/>
            <a:ext cx="4043363" cy="2743200"/>
          </a:xfrm>
          <a:prstGeom prst="rect">
            <a:avLst/>
          </a:prstGeom>
          <a:noFill/>
          <a:ln w="9525">
            <a:noFill/>
            <a:miter lim="800000"/>
            <a:headEnd/>
            <a:tailEnd/>
          </a:ln>
        </p:spPr>
      </p:pic>
      <p:pic>
        <p:nvPicPr>
          <p:cNvPr id="5" name="Picture 3" descr="CongressPaper"/>
          <p:cNvPicPr>
            <a:picLocks noChangeAspect="1" noChangeArrowheads="1"/>
          </p:cNvPicPr>
          <p:nvPr/>
        </p:nvPicPr>
        <p:blipFill>
          <a:blip r:embed="rId3" cstate="print"/>
          <a:srcRect/>
          <a:stretch>
            <a:fillRect/>
          </a:stretch>
        </p:blipFill>
        <p:spPr bwMode="auto">
          <a:xfrm>
            <a:off x="5257800" y="3124200"/>
            <a:ext cx="3505200" cy="2673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to="" calcmode="lin" valueType="num">
                                      <p:cBhvr>
                                        <p:cTn id="27" dur="1" fill="hold"/>
                                        <p:tgtEl>
                                          <p:spTgt spid="5"/>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 to="" calcmode="lin" valueType="num">
                                      <p:cBhvr>
                                        <p:cTn id="32" dur="1" fill="hold"/>
                                        <p:tgtEl>
                                          <p:spTgt spid="3">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228600" y="228600"/>
            <a:ext cx="8686800" cy="6400800"/>
          </a:xfrm>
          <a:prstGeom prst="rect">
            <a:avLst/>
          </a:prstGeom>
          <a:solidFill>
            <a:srgbClr val="B5C1A4"/>
          </a:solidFill>
          <a:ln w="63500" cmpd="thinThick">
            <a:solidFill>
              <a:srgbClr val="000000"/>
            </a:solidFill>
            <a:miter lim="800000"/>
            <a:headEnd/>
            <a:tailEnd/>
          </a:ln>
        </p:spPr>
        <p:txBody>
          <a:bodyPr wrap="none" anchor="ctr"/>
          <a:lstStyle/>
          <a:p>
            <a:endParaRPr lang="en-US"/>
          </a:p>
        </p:txBody>
      </p:sp>
      <p:sp>
        <p:nvSpPr>
          <p:cNvPr id="13315" name="Rectangle 3"/>
          <p:cNvSpPr>
            <a:spLocks noGrp="1" noChangeArrowheads="1"/>
          </p:cNvSpPr>
          <p:nvPr>
            <p:ph type="title"/>
          </p:nvPr>
        </p:nvSpPr>
        <p:spPr>
          <a:xfrm>
            <a:off x="457200" y="457200"/>
            <a:ext cx="8229600" cy="1143000"/>
          </a:xfrm>
        </p:spPr>
        <p:txBody>
          <a:bodyPr/>
          <a:lstStyle/>
          <a:p>
            <a:r>
              <a:rPr lang="en-US" smtClean="0">
                <a:solidFill>
                  <a:srgbClr val="052F28"/>
                </a:solidFill>
                <a:latin typeface="Arial Black" pitchFamily="34" charset="0"/>
              </a:rPr>
              <a:t>U.S. Troops in Vietnam</a:t>
            </a:r>
          </a:p>
        </p:txBody>
      </p:sp>
      <p:sp>
        <p:nvSpPr>
          <p:cNvPr id="40964" name="Rectangle 4"/>
          <p:cNvSpPr>
            <a:spLocks noGrp="1" noChangeArrowheads="1"/>
          </p:cNvSpPr>
          <p:nvPr>
            <p:ph type="body" sz="half" idx="1"/>
          </p:nvPr>
        </p:nvSpPr>
        <p:spPr>
          <a:xfrm>
            <a:off x="457200" y="1493838"/>
            <a:ext cx="4038600" cy="4525962"/>
          </a:xfrm>
        </p:spPr>
        <p:txBody>
          <a:bodyPr/>
          <a:lstStyle/>
          <a:p>
            <a:pPr algn="ctr">
              <a:buFont typeface="Arial" charset="0"/>
              <a:buNone/>
            </a:pPr>
            <a:r>
              <a:rPr lang="en-US" sz="4400" b="1" smtClean="0">
                <a:solidFill>
                  <a:srgbClr val="052F28"/>
                </a:solidFill>
              </a:rPr>
              <a:t>Escalation</a:t>
            </a:r>
          </a:p>
          <a:p>
            <a:r>
              <a:rPr lang="en-US" i="1" smtClean="0">
                <a:solidFill>
                  <a:srgbClr val="052F28"/>
                </a:solidFill>
              </a:rPr>
              <a:t>Jan. 1965 – 20,000</a:t>
            </a:r>
          </a:p>
          <a:p>
            <a:endParaRPr lang="en-US" i="1" smtClean="0">
              <a:solidFill>
                <a:srgbClr val="052F28"/>
              </a:solidFill>
            </a:endParaRPr>
          </a:p>
          <a:p>
            <a:r>
              <a:rPr lang="en-US" i="1" smtClean="0">
                <a:solidFill>
                  <a:srgbClr val="052F28"/>
                </a:solidFill>
              </a:rPr>
              <a:t>Dec.1965 – 200,000</a:t>
            </a:r>
          </a:p>
          <a:p>
            <a:endParaRPr lang="en-US" i="1" smtClean="0">
              <a:solidFill>
                <a:srgbClr val="052F28"/>
              </a:solidFill>
            </a:endParaRPr>
          </a:p>
          <a:p>
            <a:r>
              <a:rPr lang="en-US" i="1" smtClean="0">
                <a:solidFill>
                  <a:srgbClr val="052F28"/>
                </a:solidFill>
              </a:rPr>
              <a:t>Jan. 1968 – 540,000</a:t>
            </a:r>
          </a:p>
        </p:txBody>
      </p:sp>
      <p:pic>
        <p:nvPicPr>
          <p:cNvPr id="13317" name="Picture 5" descr="BorderVietnam"/>
          <p:cNvPicPr>
            <a:picLocks noChangeAspect="1" noChangeArrowheads="1"/>
          </p:cNvPicPr>
          <p:nvPr/>
        </p:nvPicPr>
        <p:blipFill>
          <a:blip r:embed="rId3" cstate="print">
            <a:lum contrast="6000"/>
          </a:blip>
          <a:srcRect/>
          <a:stretch>
            <a:fillRect/>
          </a:stretch>
        </p:blipFill>
        <p:spPr bwMode="auto">
          <a:xfrm>
            <a:off x="0" y="4013200"/>
            <a:ext cx="9144000" cy="2840038"/>
          </a:xfrm>
          <a:prstGeom prst="rect">
            <a:avLst/>
          </a:prstGeom>
          <a:noFill/>
          <a:ln w="9525">
            <a:noFill/>
            <a:miter lim="800000"/>
            <a:headEnd/>
            <a:tailEnd/>
          </a:ln>
        </p:spPr>
      </p:pic>
      <p:pic>
        <p:nvPicPr>
          <p:cNvPr id="13318" name="Picture 6" descr="Slide19"/>
          <p:cNvPicPr>
            <a:picLocks noChangeAspect="1" noChangeArrowheads="1"/>
          </p:cNvPicPr>
          <p:nvPr/>
        </p:nvPicPr>
        <p:blipFill>
          <a:blip r:embed="rId4" cstate="print"/>
          <a:srcRect/>
          <a:stretch>
            <a:fillRect/>
          </a:stretch>
        </p:blipFill>
        <p:spPr bwMode="auto">
          <a:xfrm>
            <a:off x="5105400" y="1524000"/>
            <a:ext cx="3565525" cy="2438400"/>
          </a:xfrm>
          <a:prstGeom prst="rect">
            <a:avLst/>
          </a:prstGeom>
          <a:noFill/>
          <a:ln w="9525">
            <a:noFill/>
            <a:miter lim="800000"/>
            <a:headEnd/>
            <a:tailEnd/>
          </a:ln>
        </p:spPr>
      </p:pic>
      <p:sp>
        <p:nvSpPr>
          <p:cNvPr id="13319" name="Rectangle 7"/>
          <p:cNvSpPr>
            <a:spLocks noChangeArrowheads="1"/>
          </p:cNvSpPr>
          <p:nvPr/>
        </p:nvSpPr>
        <p:spPr bwMode="auto">
          <a:xfrm>
            <a:off x="5105400" y="1524000"/>
            <a:ext cx="3124200" cy="2133600"/>
          </a:xfrm>
          <a:prstGeom prst="rect">
            <a:avLst/>
          </a:prstGeom>
          <a:noFill/>
          <a:ln w="25400">
            <a:solidFill>
              <a:srgbClr val="052F28"/>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6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pPr>
              <a:defRPr/>
            </a:pPr>
            <a:r>
              <a:rPr lang="en-US" sz="4000" b="1" i="1" dirty="0" smtClean="0">
                <a:solidFill>
                  <a:schemeClr val="accent3"/>
                </a:solidFill>
              </a:rPr>
              <a:t>U.S. INVOLVEMENT AND ESCALATION</a:t>
            </a:r>
            <a:endParaRPr lang="en-US" sz="4000" b="1" i="1" dirty="0">
              <a:solidFill>
                <a:schemeClr val="accent3"/>
              </a:solidFill>
            </a:endParaRPr>
          </a:p>
        </p:txBody>
      </p:sp>
      <p:sp>
        <p:nvSpPr>
          <p:cNvPr id="3" name="Content Placeholder 2"/>
          <p:cNvSpPr>
            <a:spLocks noGrp="1"/>
          </p:cNvSpPr>
          <p:nvPr>
            <p:ph idx="1"/>
          </p:nvPr>
        </p:nvSpPr>
        <p:spPr>
          <a:xfrm>
            <a:off x="0" y="762000"/>
            <a:ext cx="9144000" cy="6096000"/>
          </a:xfrm>
        </p:spPr>
        <p:txBody>
          <a:bodyPr>
            <a:normAutofit/>
          </a:bodyPr>
          <a:lstStyle/>
          <a:p>
            <a:pPr>
              <a:defRPr/>
            </a:pPr>
            <a:r>
              <a:rPr lang="en-US" sz="2400" dirty="0" smtClean="0"/>
              <a:t>By the end of 1965, 200,000 U.S. troops were in Vietnam.  American commander in Vietnam, </a:t>
            </a:r>
            <a:r>
              <a:rPr lang="en-US" sz="2400" b="1" dirty="0" smtClean="0">
                <a:solidFill>
                  <a:srgbClr val="7030A0"/>
                </a:solidFill>
              </a:rPr>
              <a:t>General William Westmoreland</a:t>
            </a:r>
            <a:r>
              <a:rPr lang="en-US" sz="2400" dirty="0" smtClean="0"/>
              <a:t>, continued to request more troops</a:t>
            </a:r>
          </a:p>
          <a:p>
            <a:pPr>
              <a:defRPr/>
            </a:pPr>
            <a:endParaRPr lang="en-US" sz="2400" dirty="0" smtClean="0"/>
          </a:p>
          <a:p>
            <a:pPr>
              <a:defRPr/>
            </a:pPr>
            <a:endParaRPr lang="en-US" sz="2400" dirty="0" smtClean="0"/>
          </a:p>
          <a:p>
            <a:pPr>
              <a:defRPr/>
            </a:pPr>
            <a:endParaRPr lang="en-US" sz="2400" dirty="0" smtClean="0"/>
          </a:p>
          <a:p>
            <a:pPr>
              <a:defRPr/>
            </a:pPr>
            <a:endParaRPr lang="en-US" sz="2400" dirty="0" smtClean="0"/>
          </a:p>
          <a:p>
            <a:pPr>
              <a:defRPr/>
            </a:pPr>
            <a:r>
              <a:rPr lang="en-US" sz="2400" dirty="0" smtClean="0"/>
              <a:t>The </a:t>
            </a:r>
            <a:r>
              <a:rPr lang="en-US" sz="2400" b="1" dirty="0" smtClean="0">
                <a:solidFill>
                  <a:schemeClr val="accent6"/>
                </a:solidFill>
              </a:rPr>
              <a:t>North Vietnamese</a:t>
            </a:r>
            <a:r>
              <a:rPr lang="en-US" sz="2400" dirty="0" smtClean="0"/>
              <a:t> (</a:t>
            </a:r>
            <a:r>
              <a:rPr lang="en-US" sz="2400" b="1" dirty="0" smtClean="0">
                <a:solidFill>
                  <a:schemeClr val="accent6"/>
                </a:solidFill>
              </a:rPr>
              <a:t>Vietminh</a:t>
            </a:r>
            <a:r>
              <a:rPr lang="en-US" sz="2400" dirty="0" smtClean="0"/>
              <a:t>) and </a:t>
            </a:r>
            <a:r>
              <a:rPr lang="en-US" sz="2400" b="1" dirty="0" smtClean="0">
                <a:solidFill>
                  <a:schemeClr val="accent6"/>
                </a:solidFill>
              </a:rPr>
              <a:t>Viet Cong </a:t>
            </a:r>
            <a:r>
              <a:rPr lang="en-US" sz="2400" dirty="0" smtClean="0"/>
              <a:t>(</a:t>
            </a:r>
            <a:r>
              <a:rPr lang="en-US" sz="2400" b="1" dirty="0" smtClean="0">
                <a:solidFill>
                  <a:schemeClr val="accent6"/>
                </a:solidFill>
              </a:rPr>
              <a:t>South Vietnamese communists</a:t>
            </a:r>
            <a:r>
              <a:rPr lang="en-US" sz="2400" dirty="0" smtClean="0"/>
              <a:t>) proved to be an elusive enemy.  </a:t>
            </a:r>
          </a:p>
          <a:p>
            <a:pPr lvl="1">
              <a:defRPr/>
            </a:pPr>
            <a:r>
              <a:rPr lang="en-US" sz="2000" dirty="0" smtClean="0"/>
              <a:t>Not only did they blend in with the innocent civilians (</a:t>
            </a:r>
            <a:r>
              <a:rPr lang="en-US" sz="2000" b="1" dirty="0" smtClean="0">
                <a:solidFill>
                  <a:schemeClr val="accent6"/>
                </a:solidFill>
              </a:rPr>
              <a:t>VC</a:t>
            </a:r>
            <a:r>
              <a:rPr lang="en-US" sz="2000" dirty="0" smtClean="0"/>
              <a:t>), but they built elaborate tunnel systems from which to attack and escape. </a:t>
            </a:r>
          </a:p>
          <a:p>
            <a:pPr lvl="1">
              <a:defRPr/>
            </a:pPr>
            <a:r>
              <a:rPr lang="en-US" sz="2000" dirty="0" smtClean="0"/>
              <a:t> They also used </a:t>
            </a:r>
            <a:r>
              <a:rPr lang="en-US" sz="2000" b="1" dirty="0" smtClean="0">
                <a:solidFill>
                  <a:schemeClr val="accent6"/>
                </a:solidFill>
              </a:rPr>
              <a:t>Ho Chi Minh Trail</a:t>
            </a:r>
            <a:r>
              <a:rPr lang="en-US" sz="2000" dirty="0" smtClean="0"/>
              <a:t> to run supplies and troops into South Vietnam.  </a:t>
            </a:r>
            <a:r>
              <a:rPr lang="en-US" sz="2000" b="1" u="sng" dirty="0" smtClean="0">
                <a:solidFill>
                  <a:srgbClr val="FF0000"/>
                </a:solidFill>
              </a:rPr>
              <a:t>Ho Chi Minh Trail</a:t>
            </a:r>
            <a:r>
              <a:rPr lang="en-US" sz="2000" dirty="0" smtClean="0"/>
              <a:t>- </a:t>
            </a:r>
            <a:r>
              <a:rPr lang="en-US" sz="2000" b="1" dirty="0" smtClean="0">
                <a:solidFill>
                  <a:srgbClr val="00B050"/>
                </a:solidFill>
              </a:rPr>
              <a:t>trail that ran alongside Vietnam through neighboring Laos and Cambodia</a:t>
            </a:r>
          </a:p>
          <a:p>
            <a:pPr>
              <a:defRPr/>
            </a:pPr>
            <a:endParaRPr lang="en-US" sz="2400" b="1" dirty="0" smtClean="0">
              <a:solidFill>
                <a:srgbClr val="00B050"/>
              </a:solidFill>
            </a:endParaRPr>
          </a:p>
        </p:txBody>
      </p:sp>
      <p:pic>
        <p:nvPicPr>
          <p:cNvPr id="4" name="Picture 3" descr="General Westmoreland.jpg"/>
          <p:cNvPicPr>
            <a:picLocks noChangeAspect="1"/>
          </p:cNvPicPr>
          <p:nvPr/>
        </p:nvPicPr>
        <p:blipFill>
          <a:blip r:embed="rId2" cstate="print"/>
          <a:srcRect/>
          <a:stretch>
            <a:fillRect/>
          </a:stretch>
        </p:blipFill>
        <p:spPr bwMode="auto">
          <a:xfrm>
            <a:off x="3505200" y="1524000"/>
            <a:ext cx="2743200" cy="2181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to="" calcmode="lin" valueType="num">
                                      <p:cBhvr>
                                        <p:cTn id="17" dur="1" fill="hold"/>
                                        <p:tgtEl>
                                          <p:spTgt spid="3">
                                            <p:txEl>
                                              <p:pRg st="5" end="5"/>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 to="" calcmode="lin" valueType="num">
                                      <p:cBhvr>
                                        <p:cTn id="22" dur="1" fill="hold"/>
                                        <p:tgtEl>
                                          <p:spTgt spid="3">
                                            <p:txEl>
                                              <p:pRg st="6" end="6"/>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to="" calcmode="lin" valueType="num">
                                      <p:cBhvr>
                                        <p:cTn id="27" dur="1" fill="hold"/>
                                        <p:tgtEl>
                                          <p:spTgt spid="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lstStyle/>
          <a:p>
            <a:pPr>
              <a:defRPr/>
            </a:pPr>
            <a:r>
              <a:rPr lang="en-US" b="1" i="1" u="sng" dirty="0" smtClean="0">
                <a:solidFill>
                  <a:schemeClr val="tx1">
                    <a:lumMod val="50000"/>
                    <a:lumOff val="50000"/>
                  </a:schemeClr>
                </a:solidFill>
              </a:rPr>
              <a:t>VIETNAM</a:t>
            </a:r>
            <a:endParaRPr lang="en-US" b="1" i="1" u="sng" dirty="0">
              <a:solidFill>
                <a:schemeClr val="tx1">
                  <a:lumMod val="50000"/>
                  <a:lumOff val="50000"/>
                </a:schemeClr>
              </a:solidFill>
            </a:endParaRPr>
          </a:p>
        </p:txBody>
      </p:sp>
      <p:pic>
        <p:nvPicPr>
          <p:cNvPr id="15363" name="Content Placeholder 3" descr="A_map_of_Vietnam___medium.jpg"/>
          <p:cNvPicPr>
            <a:picLocks noGrp="1" noChangeAspect="1"/>
          </p:cNvPicPr>
          <p:nvPr>
            <p:ph idx="1"/>
          </p:nvPr>
        </p:nvPicPr>
        <p:blipFill>
          <a:blip r:embed="rId2" cstate="print"/>
          <a:srcRect/>
          <a:stretch>
            <a:fillRect/>
          </a:stretch>
        </p:blipFill>
        <p:spPr>
          <a:xfrm>
            <a:off x="304800" y="838200"/>
            <a:ext cx="8534400" cy="57912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228600" y="228600"/>
            <a:ext cx="8686800" cy="6400800"/>
          </a:xfrm>
          <a:prstGeom prst="rect">
            <a:avLst/>
          </a:prstGeom>
          <a:solidFill>
            <a:srgbClr val="B5C1A4"/>
          </a:solidFill>
          <a:ln w="63500" cmpd="thinThick">
            <a:solidFill>
              <a:srgbClr val="000000"/>
            </a:solidFill>
            <a:miter lim="800000"/>
            <a:headEnd/>
            <a:tailEnd/>
          </a:ln>
        </p:spPr>
        <p:txBody>
          <a:bodyPr wrap="none" anchor="ctr"/>
          <a:lstStyle/>
          <a:p>
            <a:endParaRPr lang="en-US"/>
          </a:p>
        </p:txBody>
      </p:sp>
      <p:sp>
        <p:nvSpPr>
          <p:cNvPr id="16387" name="Rectangle 3"/>
          <p:cNvSpPr>
            <a:spLocks noGrp="1" noChangeArrowheads="1"/>
          </p:cNvSpPr>
          <p:nvPr>
            <p:ph type="title"/>
          </p:nvPr>
        </p:nvSpPr>
        <p:spPr/>
        <p:txBody>
          <a:bodyPr/>
          <a:lstStyle/>
          <a:p>
            <a:r>
              <a:rPr lang="en-US" smtClean="0">
                <a:solidFill>
                  <a:srgbClr val="052F28"/>
                </a:solidFill>
                <a:latin typeface="Arial Black" pitchFamily="34" charset="0"/>
              </a:rPr>
              <a:t>Vietnam Battle Tactics</a:t>
            </a:r>
          </a:p>
        </p:txBody>
      </p:sp>
      <p:sp>
        <p:nvSpPr>
          <p:cNvPr id="43012" name="Rectangle 4"/>
          <p:cNvSpPr>
            <a:spLocks noGrp="1" noChangeArrowheads="1"/>
          </p:cNvSpPr>
          <p:nvPr>
            <p:ph type="body" idx="1"/>
          </p:nvPr>
        </p:nvSpPr>
        <p:spPr>
          <a:xfrm>
            <a:off x="457200" y="1447800"/>
            <a:ext cx="8229600" cy="4525963"/>
          </a:xfrm>
        </p:spPr>
        <p:txBody>
          <a:bodyPr/>
          <a:lstStyle/>
          <a:p>
            <a:r>
              <a:rPr lang="en-US" sz="2800" i="1" smtClean="0">
                <a:solidFill>
                  <a:srgbClr val="052F28"/>
                </a:solidFill>
              </a:rPr>
              <a:t>Disguised themselves as locals</a:t>
            </a:r>
          </a:p>
          <a:p>
            <a:r>
              <a:rPr lang="en-US" sz="2800" i="1" smtClean="0">
                <a:solidFill>
                  <a:srgbClr val="052F28"/>
                </a:solidFill>
              </a:rPr>
              <a:t>Don’t face Americans on battlefield</a:t>
            </a:r>
          </a:p>
          <a:p>
            <a:r>
              <a:rPr lang="en-US" sz="2800" i="1" smtClean="0">
                <a:solidFill>
                  <a:srgbClr val="052F28"/>
                </a:solidFill>
              </a:rPr>
              <a:t>Retreat to tunnels</a:t>
            </a:r>
          </a:p>
          <a:p>
            <a:r>
              <a:rPr lang="en-US" sz="2800" i="1" smtClean="0">
                <a:solidFill>
                  <a:srgbClr val="052F28"/>
                </a:solidFill>
              </a:rPr>
              <a:t>125 miles of tunnels in 1965</a:t>
            </a:r>
          </a:p>
          <a:p>
            <a:r>
              <a:rPr lang="en-US" sz="2800" i="1" smtClean="0">
                <a:solidFill>
                  <a:srgbClr val="052F28"/>
                </a:solidFill>
              </a:rPr>
              <a:t>Landmines and booby traps</a:t>
            </a:r>
          </a:p>
        </p:txBody>
      </p:sp>
      <p:pic>
        <p:nvPicPr>
          <p:cNvPr id="16389" name="Picture 5" descr="Slide20"/>
          <p:cNvPicPr>
            <a:picLocks noChangeAspect="1" noChangeArrowheads="1"/>
          </p:cNvPicPr>
          <p:nvPr/>
        </p:nvPicPr>
        <p:blipFill>
          <a:blip r:embed="rId3" cstate="print"/>
          <a:srcRect/>
          <a:stretch>
            <a:fillRect/>
          </a:stretch>
        </p:blipFill>
        <p:spPr bwMode="auto">
          <a:xfrm>
            <a:off x="5715000" y="2819400"/>
            <a:ext cx="2838450" cy="3367088"/>
          </a:xfrm>
          <a:prstGeom prst="rect">
            <a:avLst/>
          </a:prstGeom>
          <a:noFill/>
          <a:ln w="9525">
            <a:noFill/>
            <a:miter lim="800000"/>
            <a:headEnd/>
            <a:tailEnd/>
          </a:ln>
        </p:spPr>
      </p:pic>
      <p:sp>
        <p:nvSpPr>
          <p:cNvPr id="16390" name="Rectangle 6"/>
          <p:cNvSpPr>
            <a:spLocks noChangeArrowheads="1"/>
          </p:cNvSpPr>
          <p:nvPr/>
        </p:nvSpPr>
        <p:spPr bwMode="auto">
          <a:xfrm>
            <a:off x="5715000" y="2819400"/>
            <a:ext cx="2819400" cy="3352800"/>
          </a:xfrm>
          <a:prstGeom prst="rect">
            <a:avLst/>
          </a:prstGeom>
          <a:noFill/>
          <a:ln w="25400">
            <a:solidFill>
              <a:srgbClr val="052F28"/>
            </a:solidFill>
            <a:miter lim="800000"/>
            <a:headEnd/>
            <a:tailEnd/>
          </a:ln>
        </p:spPr>
        <p:txBody>
          <a:bodyPr wrap="none" anchor="ctr"/>
          <a:lstStyle/>
          <a:p>
            <a:endParaRPr lang="en-US"/>
          </a:p>
        </p:txBody>
      </p:sp>
      <p:pic>
        <p:nvPicPr>
          <p:cNvPr id="16391" name="Picture 7" descr="Slide20_1"/>
          <p:cNvPicPr>
            <a:picLocks noChangeAspect="1" noChangeArrowheads="1"/>
          </p:cNvPicPr>
          <p:nvPr/>
        </p:nvPicPr>
        <p:blipFill>
          <a:blip r:embed="rId4" cstate="print"/>
          <a:srcRect/>
          <a:stretch>
            <a:fillRect/>
          </a:stretch>
        </p:blipFill>
        <p:spPr bwMode="auto">
          <a:xfrm>
            <a:off x="2362200" y="4267200"/>
            <a:ext cx="2581275" cy="1978025"/>
          </a:xfrm>
          <a:prstGeom prst="rect">
            <a:avLst/>
          </a:prstGeom>
          <a:noFill/>
          <a:ln w="9525">
            <a:noFill/>
            <a:miter lim="800000"/>
            <a:headEnd/>
            <a:tailEnd/>
          </a:ln>
        </p:spPr>
      </p:pic>
      <p:sp>
        <p:nvSpPr>
          <p:cNvPr id="16392" name="Rectangle 8"/>
          <p:cNvSpPr>
            <a:spLocks noChangeArrowheads="1"/>
          </p:cNvSpPr>
          <p:nvPr/>
        </p:nvSpPr>
        <p:spPr bwMode="auto">
          <a:xfrm>
            <a:off x="2362200" y="4267200"/>
            <a:ext cx="2590800" cy="1965325"/>
          </a:xfrm>
          <a:prstGeom prst="rect">
            <a:avLst/>
          </a:prstGeom>
          <a:noFill/>
          <a:ln w="25400">
            <a:solidFill>
              <a:srgbClr val="052F28"/>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0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228600" y="228600"/>
            <a:ext cx="8686800" cy="6400800"/>
          </a:xfrm>
          <a:prstGeom prst="rect">
            <a:avLst/>
          </a:prstGeom>
          <a:solidFill>
            <a:srgbClr val="B5C1A4"/>
          </a:solidFill>
          <a:ln w="63500" cmpd="thinThick">
            <a:solidFill>
              <a:srgbClr val="000000"/>
            </a:solidFill>
            <a:miter lim="800000"/>
            <a:headEnd/>
            <a:tailEnd/>
          </a:ln>
        </p:spPr>
        <p:txBody>
          <a:bodyPr wrap="none" anchor="ctr"/>
          <a:lstStyle/>
          <a:p>
            <a:endParaRPr lang="en-US"/>
          </a:p>
        </p:txBody>
      </p:sp>
      <p:sp>
        <p:nvSpPr>
          <p:cNvPr id="17411" name="Rectangle 3"/>
          <p:cNvSpPr>
            <a:spLocks noGrp="1" noChangeArrowheads="1"/>
          </p:cNvSpPr>
          <p:nvPr>
            <p:ph type="title"/>
          </p:nvPr>
        </p:nvSpPr>
        <p:spPr/>
        <p:txBody>
          <a:bodyPr/>
          <a:lstStyle/>
          <a:p>
            <a:r>
              <a:rPr lang="en-US" smtClean="0">
                <a:solidFill>
                  <a:srgbClr val="052F28"/>
                </a:solidFill>
                <a:latin typeface="Arial Black" pitchFamily="34" charset="0"/>
              </a:rPr>
              <a:t>Lt. Colonel Hal Moore</a:t>
            </a:r>
          </a:p>
        </p:txBody>
      </p:sp>
      <p:pic>
        <p:nvPicPr>
          <p:cNvPr id="17412" name="Picture 4" descr="SpeechB"/>
          <p:cNvPicPr>
            <a:picLocks noChangeAspect="1" noChangeArrowheads="1"/>
          </p:cNvPicPr>
          <p:nvPr/>
        </p:nvPicPr>
        <p:blipFill>
          <a:blip r:embed="rId3" cstate="print"/>
          <a:srcRect/>
          <a:stretch>
            <a:fillRect/>
          </a:stretch>
        </p:blipFill>
        <p:spPr bwMode="auto">
          <a:xfrm>
            <a:off x="2514600" y="1371600"/>
            <a:ext cx="5715000" cy="2819400"/>
          </a:xfrm>
          <a:prstGeom prst="rect">
            <a:avLst/>
          </a:prstGeom>
          <a:noFill/>
          <a:ln w="9525">
            <a:noFill/>
            <a:miter lim="800000"/>
            <a:headEnd/>
            <a:tailEnd/>
          </a:ln>
        </p:spPr>
      </p:pic>
      <p:sp>
        <p:nvSpPr>
          <p:cNvPr id="17413" name="Rectangle 5"/>
          <p:cNvSpPr>
            <a:spLocks noGrp="1" noChangeArrowheads="1"/>
          </p:cNvSpPr>
          <p:nvPr>
            <p:ph type="body" idx="1"/>
          </p:nvPr>
        </p:nvSpPr>
        <p:spPr>
          <a:xfrm>
            <a:off x="2743200" y="1600200"/>
            <a:ext cx="5791200" cy="4191000"/>
          </a:xfrm>
        </p:spPr>
        <p:txBody>
          <a:bodyPr/>
          <a:lstStyle/>
          <a:p>
            <a:pPr>
              <a:buFontTx/>
              <a:buNone/>
            </a:pPr>
            <a:r>
              <a:rPr lang="en-US" sz="2800" i="1" smtClean="0">
                <a:latin typeface="Helvetica" pitchFamily="1" charset="0"/>
              </a:rPr>
              <a:t>	“I will leave no man behind… Dead or alive. We will all come home together.” </a:t>
            </a:r>
            <a:br>
              <a:rPr lang="en-US" sz="2800" i="1" smtClean="0">
                <a:latin typeface="Helvetica" pitchFamily="1" charset="0"/>
              </a:rPr>
            </a:br>
            <a:r>
              <a:rPr lang="en-US" sz="2400" i="1" smtClean="0">
                <a:latin typeface="Helvetica" pitchFamily="1" charset="0"/>
              </a:rPr>
              <a:t>(The Valley of Death, 1965)</a:t>
            </a:r>
          </a:p>
        </p:txBody>
      </p:sp>
      <p:pic>
        <p:nvPicPr>
          <p:cNvPr id="17414" name="Picture 6" descr="HalMoore"/>
          <p:cNvPicPr>
            <a:picLocks noChangeAspect="1" noChangeArrowheads="1"/>
          </p:cNvPicPr>
          <p:nvPr/>
        </p:nvPicPr>
        <p:blipFill>
          <a:blip r:embed="rId4" cstate="print"/>
          <a:srcRect/>
          <a:stretch>
            <a:fillRect/>
          </a:stretch>
        </p:blipFill>
        <p:spPr bwMode="auto">
          <a:xfrm>
            <a:off x="304800" y="2847975"/>
            <a:ext cx="5105400" cy="3786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228600" y="228600"/>
            <a:ext cx="8686800" cy="6400800"/>
          </a:xfrm>
          <a:prstGeom prst="rect">
            <a:avLst/>
          </a:prstGeom>
          <a:solidFill>
            <a:srgbClr val="B5C1A4"/>
          </a:solidFill>
          <a:ln w="63500" cmpd="thinThick">
            <a:solidFill>
              <a:srgbClr val="000000"/>
            </a:solidFill>
            <a:miter lim="800000"/>
            <a:headEnd/>
            <a:tailEnd/>
          </a:ln>
        </p:spPr>
        <p:txBody>
          <a:bodyPr wrap="none" anchor="ctr"/>
          <a:lstStyle/>
          <a:p>
            <a:endParaRPr lang="en-US"/>
          </a:p>
        </p:txBody>
      </p:sp>
      <p:sp>
        <p:nvSpPr>
          <p:cNvPr id="18435" name="Rectangle 3"/>
          <p:cNvSpPr>
            <a:spLocks noGrp="1" noChangeArrowheads="1"/>
          </p:cNvSpPr>
          <p:nvPr>
            <p:ph type="title"/>
          </p:nvPr>
        </p:nvSpPr>
        <p:spPr/>
        <p:txBody>
          <a:bodyPr/>
          <a:lstStyle/>
          <a:p>
            <a:r>
              <a:rPr lang="en-US" smtClean="0">
                <a:solidFill>
                  <a:srgbClr val="052F28"/>
                </a:solidFill>
                <a:latin typeface="Arial Black" pitchFamily="34" charset="0"/>
              </a:rPr>
              <a:t>Tunnel Rats</a:t>
            </a:r>
          </a:p>
        </p:txBody>
      </p:sp>
      <p:sp>
        <p:nvSpPr>
          <p:cNvPr id="49156" name="Rectangle 4"/>
          <p:cNvSpPr>
            <a:spLocks noGrp="1" noChangeArrowheads="1"/>
          </p:cNvSpPr>
          <p:nvPr>
            <p:ph type="body" idx="1"/>
          </p:nvPr>
        </p:nvSpPr>
        <p:spPr>
          <a:xfrm>
            <a:off x="457200" y="1524000"/>
            <a:ext cx="8229600" cy="4525963"/>
          </a:xfrm>
        </p:spPr>
        <p:txBody>
          <a:bodyPr/>
          <a:lstStyle/>
          <a:p>
            <a:r>
              <a:rPr lang="en-US" sz="2800" i="1" smtClean="0">
                <a:solidFill>
                  <a:srgbClr val="052F28"/>
                </a:solidFill>
              </a:rPr>
              <a:t>Small American soldiers</a:t>
            </a:r>
          </a:p>
          <a:p>
            <a:r>
              <a:rPr lang="en-US" sz="2800" i="1" smtClean="0">
                <a:solidFill>
                  <a:srgbClr val="052F28"/>
                </a:solidFill>
              </a:rPr>
              <a:t>Crawled into tunnels to </a:t>
            </a:r>
            <a:br>
              <a:rPr lang="en-US" sz="2800" i="1" smtClean="0">
                <a:solidFill>
                  <a:srgbClr val="052F28"/>
                </a:solidFill>
              </a:rPr>
            </a:br>
            <a:r>
              <a:rPr lang="en-US" sz="2800" i="1" smtClean="0">
                <a:solidFill>
                  <a:srgbClr val="052F28"/>
                </a:solidFill>
              </a:rPr>
              <a:t>fight Viet Cong</a:t>
            </a:r>
          </a:p>
          <a:p>
            <a:r>
              <a:rPr lang="en-US" sz="2800" i="1" smtClean="0">
                <a:solidFill>
                  <a:srgbClr val="052F28"/>
                </a:solidFill>
              </a:rPr>
              <a:t>Tunnels were booby trapped</a:t>
            </a:r>
          </a:p>
          <a:p>
            <a:r>
              <a:rPr lang="en-US" sz="2800" i="1" smtClean="0">
                <a:solidFill>
                  <a:srgbClr val="052F28"/>
                </a:solidFill>
              </a:rPr>
              <a:t>Played a valuable role in </a:t>
            </a:r>
            <a:br>
              <a:rPr lang="en-US" sz="2800" i="1" smtClean="0">
                <a:solidFill>
                  <a:srgbClr val="052F28"/>
                </a:solidFill>
              </a:rPr>
            </a:br>
            <a:r>
              <a:rPr lang="en-US" sz="2800" i="1" smtClean="0">
                <a:solidFill>
                  <a:srgbClr val="052F28"/>
                </a:solidFill>
              </a:rPr>
              <a:t>the war</a:t>
            </a:r>
          </a:p>
        </p:txBody>
      </p:sp>
      <p:pic>
        <p:nvPicPr>
          <p:cNvPr id="18437" name="Picture 5" descr="Slide23"/>
          <p:cNvPicPr>
            <a:picLocks noChangeAspect="1" noChangeArrowheads="1"/>
          </p:cNvPicPr>
          <p:nvPr/>
        </p:nvPicPr>
        <p:blipFill>
          <a:blip r:embed="rId3" cstate="print"/>
          <a:srcRect/>
          <a:stretch>
            <a:fillRect/>
          </a:stretch>
        </p:blipFill>
        <p:spPr bwMode="auto">
          <a:xfrm>
            <a:off x="5638800" y="1398588"/>
            <a:ext cx="2882900" cy="4316412"/>
          </a:xfrm>
          <a:prstGeom prst="rect">
            <a:avLst/>
          </a:prstGeom>
          <a:noFill/>
          <a:ln w="9525">
            <a:noFill/>
            <a:miter lim="800000"/>
            <a:headEnd/>
            <a:tailEnd/>
          </a:ln>
        </p:spPr>
      </p:pic>
      <p:sp>
        <p:nvSpPr>
          <p:cNvPr id="18438" name="Rectangle 6"/>
          <p:cNvSpPr>
            <a:spLocks noChangeArrowheads="1"/>
          </p:cNvSpPr>
          <p:nvPr/>
        </p:nvSpPr>
        <p:spPr bwMode="auto">
          <a:xfrm>
            <a:off x="5715000" y="1447800"/>
            <a:ext cx="2743200" cy="4191000"/>
          </a:xfrm>
          <a:prstGeom prst="rect">
            <a:avLst/>
          </a:prstGeom>
          <a:noFill/>
          <a:ln w="25400">
            <a:solidFill>
              <a:srgbClr val="052F28"/>
            </a:solidFill>
            <a:miter lim="800000"/>
            <a:headEnd/>
            <a:tailEnd/>
          </a:ln>
        </p:spPr>
        <p:txBody>
          <a:bodyPr wrap="none" anchor="ctr"/>
          <a:lstStyle/>
          <a:p>
            <a:endParaRPr lang="en-US"/>
          </a:p>
        </p:txBody>
      </p:sp>
      <p:pic>
        <p:nvPicPr>
          <p:cNvPr id="49159" name="Picture 7" descr="Rat"/>
          <p:cNvPicPr>
            <a:picLocks noChangeAspect="1" noChangeArrowheads="1"/>
          </p:cNvPicPr>
          <p:nvPr/>
        </p:nvPicPr>
        <p:blipFill>
          <a:blip r:embed="rId4" cstate="print"/>
          <a:srcRect/>
          <a:stretch>
            <a:fillRect/>
          </a:stretch>
        </p:blipFill>
        <p:spPr bwMode="auto">
          <a:xfrm>
            <a:off x="2895600" y="4419600"/>
            <a:ext cx="2905125" cy="19446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9156">
                                            <p:txEl>
                                              <p:pRg st="1" end="1"/>
                                            </p:txEl>
                                          </p:spTgt>
                                        </p:tgtEl>
                                        <p:attrNameLst>
                                          <p:attrName>style.visibility</p:attrName>
                                        </p:attrNameLst>
                                      </p:cBhvr>
                                      <p:to>
                                        <p:strVal val="visible"/>
                                      </p:to>
                                    </p:set>
                                    <p:anim calcmode="lin" valueType="num">
                                      <p:cBhvr additive="base">
                                        <p:cTn id="11" dur="500" fill="hold"/>
                                        <p:tgtEl>
                                          <p:spTgt spid="4915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9156">
                                            <p:txEl>
                                              <p:pRg st="1" end="1"/>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7" presetClass="entr" presetSubtype="4" fill="hold" nodeType="afterEffect">
                                  <p:stCondLst>
                                    <p:cond delay="0"/>
                                  </p:stCondLst>
                                  <p:childTnLst>
                                    <p:set>
                                      <p:cBhvr>
                                        <p:cTn id="15" dur="1" fill="hold">
                                          <p:stCondLst>
                                            <p:cond delay="0"/>
                                          </p:stCondLst>
                                        </p:cTn>
                                        <p:tgtEl>
                                          <p:spTgt spid="49159"/>
                                        </p:tgtEl>
                                        <p:attrNameLst>
                                          <p:attrName>style.visibility</p:attrName>
                                        </p:attrNameLst>
                                      </p:cBhvr>
                                      <p:to>
                                        <p:strVal val="visible"/>
                                      </p:to>
                                    </p:set>
                                    <p:anim calcmode="lin" valueType="num">
                                      <p:cBhvr additive="base">
                                        <p:cTn id="16" dur="2000" fill="hold"/>
                                        <p:tgtEl>
                                          <p:spTgt spid="49159"/>
                                        </p:tgtEl>
                                        <p:attrNameLst>
                                          <p:attrName>ppt_x</p:attrName>
                                        </p:attrNameLst>
                                      </p:cBhvr>
                                      <p:tavLst>
                                        <p:tav tm="0">
                                          <p:val>
                                            <p:strVal val="#ppt_x"/>
                                          </p:val>
                                        </p:tav>
                                        <p:tav tm="100000">
                                          <p:val>
                                            <p:strVal val="#ppt_x"/>
                                          </p:val>
                                        </p:tav>
                                      </p:tavLst>
                                    </p:anim>
                                    <p:anim calcmode="lin" valueType="num">
                                      <p:cBhvr additive="base">
                                        <p:cTn id="17" dur="2000" fill="hold"/>
                                        <p:tgtEl>
                                          <p:spTgt spid="49159"/>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9156">
                                            <p:txEl>
                                              <p:pRg st="2" end="2"/>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915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sz="2400" dirty="0" smtClean="0"/>
              <a:t>Early support of the war was high in the country, but began to fade as the wounded and death toll began to rise.  Television showed the war entirely different than </a:t>
            </a:r>
            <a:r>
              <a:rPr lang="en-US" sz="2400" b="1" dirty="0" smtClean="0">
                <a:solidFill>
                  <a:srgbClr val="7030A0"/>
                </a:solidFill>
              </a:rPr>
              <a:t>President Johnson</a:t>
            </a:r>
            <a:r>
              <a:rPr lang="en-US" sz="2400" dirty="0" smtClean="0"/>
              <a:t> and commanding officers reported it.  This led to the growth of what critics called a </a:t>
            </a:r>
            <a:r>
              <a:rPr lang="en-US" sz="2400" b="1" u="sng" dirty="0" smtClean="0">
                <a:solidFill>
                  <a:srgbClr val="FF0000"/>
                </a:solidFill>
              </a:rPr>
              <a:t>credibility gap</a:t>
            </a:r>
            <a:r>
              <a:rPr lang="en-US" sz="2400" dirty="0" smtClean="0"/>
              <a:t>- </a:t>
            </a:r>
            <a:r>
              <a:rPr lang="en-US" sz="2400" b="1" dirty="0" smtClean="0">
                <a:solidFill>
                  <a:srgbClr val="00B050"/>
                </a:solidFill>
              </a:rPr>
              <a:t>public distrust of the government about the war because of what they said didn’t match with what we saw on television.</a:t>
            </a:r>
          </a:p>
          <a:p>
            <a:pPr lvl="1"/>
            <a:r>
              <a:rPr lang="en-US" sz="2000" dirty="0" smtClean="0"/>
              <a:t>By the end of 1967, the American public was split over supporting and opposing the war.  Discontent would continue to grow and protests became more common.	</a:t>
            </a:r>
          </a:p>
          <a:p>
            <a:pPr marL="457200" lvl="1" indent="0">
              <a:buNone/>
            </a:pPr>
            <a:r>
              <a:rPr lang="en-US" sz="2000" dirty="0" smtClean="0"/>
              <a:t>    				</a:t>
            </a:r>
            <a:endParaRPr lang="en-US" sz="2400" dirty="0" smtClean="0"/>
          </a:p>
          <a:p>
            <a:r>
              <a:rPr lang="en-US" sz="2400" dirty="0" smtClean="0"/>
              <a:t>Economic issues caused by the escalation of the war in Vietnam:</a:t>
            </a:r>
          </a:p>
          <a:p>
            <a:pPr lvl="1"/>
            <a:r>
              <a:rPr lang="en-US" sz="2400" dirty="0" smtClean="0"/>
              <a:t>Higher </a:t>
            </a:r>
            <a:r>
              <a:rPr lang="en-US" sz="2400" b="1" u="sng" dirty="0" smtClean="0">
                <a:solidFill>
                  <a:srgbClr val="FF0000"/>
                </a:solidFill>
              </a:rPr>
              <a:t>inflation</a:t>
            </a:r>
            <a:r>
              <a:rPr lang="en-US" sz="2400" dirty="0" smtClean="0"/>
              <a:t>- </a:t>
            </a:r>
            <a:r>
              <a:rPr lang="en-US" sz="2400" b="1" dirty="0" smtClean="0">
                <a:solidFill>
                  <a:srgbClr val="00B050"/>
                </a:solidFill>
              </a:rPr>
              <a:t>value of the money declines as more is in circulation</a:t>
            </a:r>
          </a:p>
          <a:p>
            <a:pPr lvl="1"/>
            <a:r>
              <a:rPr lang="en-US" sz="2400" dirty="0" smtClean="0"/>
              <a:t>Loss of some money being spent on Great Society programs</a:t>
            </a:r>
          </a:p>
          <a:p>
            <a:pPr lvl="2"/>
            <a:r>
              <a:rPr lang="en-US" dirty="0" smtClean="0"/>
              <a:t>What effect would this loss of funding have on the effectiveness of the Great Society programs?</a:t>
            </a:r>
          </a:p>
          <a:p>
            <a:endParaRPr lang="en-US" sz="2400" dirty="0" smtClean="0"/>
          </a:p>
          <a:p>
            <a:pPr>
              <a:buFont typeface="Arial" charset="0"/>
              <a:buNone/>
            </a:pPr>
            <a:r>
              <a:rPr lang="en-US" sz="2400" dirty="0" smtClean="0"/>
              <a:t>		</a:t>
            </a:r>
          </a:p>
          <a:p>
            <a:pPr>
              <a:buFont typeface="Arial" charset="0"/>
              <a:buNone/>
            </a:pP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heckerboard(across)">
                                      <p:cBhvr>
                                        <p:cTn id="27" dur="500"/>
                                        <p:tgtEl>
                                          <p:spTgt spid="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amond(in)">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lstStyle/>
          <a:p>
            <a:pPr>
              <a:defRPr/>
            </a:pPr>
            <a:r>
              <a:rPr lang="en-US" b="1" i="1" dirty="0" smtClean="0">
                <a:solidFill>
                  <a:schemeClr val="accent3"/>
                </a:solidFill>
              </a:rPr>
              <a:t>1968: A TUMULTUOUS YEAR</a:t>
            </a:r>
            <a:endParaRPr lang="en-US" b="1" i="1" dirty="0">
              <a:solidFill>
                <a:schemeClr val="accent3"/>
              </a:solidFill>
            </a:endParaRPr>
          </a:p>
        </p:txBody>
      </p:sp>
      <p:sp>
        <p:nvSpPr>
          <p:cNvPr id="3" name="Content Placeholder 2"/>
          <p:cNvSpPr>
            <a:spLocks noGrp="1"/>
          </p:cNvSpPr>
          <p:nvPr>
            <p:ph idx="1"/>
          </p:nvPr>
        </p:nvSpPr>
        <p:spPr>
          <a:xfrm>
            <a:off x="0" y="533400"/>
            <a:ext cx="9144000" cy="6324600"/>
          </a:xfrm>
        </p:spPr>
        <p:txBody>
          <a:bodyPr/>
          <a:lstStyle/>
          <a:p>
            <a:pPr>
              <a:defRPr/>
            </a:pPr>
            <a:r>
              <a:rPr lang="en-US" sz="2400" dirty="0" smtClean="0"/>
              <a:t>Major events of 1968: (5 in total)</a:t>
            </a:r>
          </a:p>
          <a:p>
            <a:pPr lvl="1">
              <a:defRPr/>
            </a:pPr>
            <a:r>
              <a:rPr lang="en-US" sz="2400" b="1" u="sng" dirty="0" smtClean="0">
                <a:solidFill>
                  <a:schemeClr val="accent6"/>
                </a:solidFill>
              </a:rPr>
              <a:t>Tet </a:t>
            </a:r>
            <a:r>
              <a:rPr lang="en-US" sz="2400" b="1" u="sng" dirty="0" smtClean="0">
                <a:solidFill>
                  <a:schemeClr val="accent6"/>
                </a:solidFill>
                <a:hlinkClick r:id="rId2"/>
              </a:rPr>
              <a:t>Offensive</a:t>
            </a:r>
            <a:r>
              <a:rPr lang="en-US" sz="2400" dirty="0" smtClean="0"/>
              <a:t>- large scale attacks by the </a:t>
            </a:r>
            <a:r>
              <a:rPr lang="en-US" sz="2400" b="1" dirty="0" smtClean="0">
                <a:solidFill>
                  <a:schemeClr val="accent6"/>
                </a:solidFill>
              </a:rPr>
              <a:t>Vietcong</a:t>
            </a:r>
            <a:r>
              <a:rPr lang="en-US" sz="2400" dirty="0" smtClean="0"/>
              <a:t> all over South Vietnam (over 100 cities and towns) that occurred during the Vietnamese New Year (late-Jan/early-Feb) .</a:t>
            </a:r>
          </a:p>
          <a:p>
            <a:pPr lvl="2">
              <a:defRPr/>
            </a:pPr>
            <a:r>
              <a:rPr lang="en-US" dirty="0" smtClean="0"/>
              <a:t>This was particularly bad because Americans had been told the war was nearly over</a:t>
            </a:r>
          </a:p>
          <a:p>
            <a:pPr lvl="2">
              <a:defRPr/>
            </a:pPr>
            <a:r>
              <a:rPr lang="en-US" dirty="0" smtClean="0"/>
              <a:t>TV showed much of this and it widened the credibility gap and caused war support to further decline</a:t>
            </a:r>
          </a:p>
          <a:p>
            <a:pPr lvl="2">
              <a:defRPr/>
            </a:pPr>
            <a:r>
              <a:rPr lang="en-US" dirty="0" smtClean="0"/>
              <a:t>Americans saw that we couldn’t win</a:t>
            </a:r>
          </a:p>
          <a:p>
            <a:pPr lvl="1">
              <a:defRPr/>
            </a:pPr>
            <a:endParaRPr lang="en-US" sz="2400" dirty="0" smtClean="0"/>
          </a:p>
        </p:txBody>
      </p:sp>
      <p:pic>
        <p:nvPicPr>
          <p:cNvPr id="4" name="Picture 5" descr="Slide24"/>
          <p:cNvPicPr>
            <a:picLocks noChangeAspect="1" noChangeArrowheads="1"/>
          </p:cNvPicPr>
          <p:nvPr/>
        </p:nvPicPr>
        <p:blipFill>
          <a:blip r:embed="rId3" cstate="print"/>
          <a:srcRect/>
          <a:stretch>
            <a:fillRect/>
          </a:stretch>
        </p:blipFill>
        <p:spPr bwMode="auto">
          <a:xfrm>
            <a:off x="5410200" y="4156075"/>
            <a:ext cx="3505200" cy="2701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4"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to="" calcmode="lin" valueType="num">
                                      <p:cBhvr>
                                        <p:cTn id="18" dur="1" fill="hold"/>
                                        <p:tgtEl>
                                          <p:spTgt spid="3">
                                            <p:txEl>
                                              <p:pRg st="2" end="2"/>
                                            </p:txEl>
                                          </p:spTgt>
                                        </p:tgtEl>
                                        <p:attrNameLst>
                                          <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4"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to="" calcmode="lin" valueType="num">
                                      <p:cBhvr>
                                        <p:cTn id="23" dur="1" fill="hold"/>
                                        <p:tgtEl>
                                          <p:spTgt spid="3">
                                            <p:txEl>
                                              <p:pRg st="3" end="3"/>
                                            </p:txEl>
                                          </p:spTgt>
                                        </p:tgtEl>
                                        <p:attrNameLst>
                                          <p:attrName/>
                                        </p:attrNameLst>
                                      </p:cBhvr>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4"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to="" calcmode="lin" valueType="num">
                                      <p:cBhvr>
                                        <p:cTn id="28"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rtlCol="0">
            <a:normAutofit fontScale="90000"/>
          </a:bodyPr>
          <a:lstStyle/>
          <a:p>
            <a:pPr eaLnBrk="1" fontAlgn="auto" hangingPunct="1">
              <a:spcAft>
                <a:spcPts val="0"/>
              </a:spcAft>
              <a:defRPr/>
            </a:pPr>
            <a:r>
              <a:rPr lang="en-US" b="1" i="1" u="sng" dirty="0" smtClean="0">
                <a:solidFill>
                  <a:schemeClr val="accent3"/>
                </a:solidFill>
              </a:rPr>
              <a:t>THE GREAT SOCIETY</a:t>
            </a:r>
          </a:p>
        </p:txBody>
      </p:sp>
      <p:sp>
        <p:nvSpPr>
          <p:cNvPr id="3" name="Content Placeholder 2"/>
          <p:cNvSpPr>
            <a:spLocks noGrp="1"/>
          </p:cNvSpPr>
          <p:nvPr>
            <p:ph idx="1"/>
          </p:nvPr>
        </p:nvSpPr>
        <p:spPr>
          <a:xfrm>
            <a:off x="0" y="685800"/>
            <a:ext cx="9144000" cy="6172200"/>
          </a:xfrm>
        </p:spPr>
        <p:txBody>
          <a:bodyPr rtlCol="0">
            <a:normAutofit/>
          </a:bodyPr>
          <a:lstStyle/>
          <a:p>
            <a:pPr eaLnBrk="1" fontAlgn="auto" hangingPunct="1">
              <a:spcAft>
                <a:spcPts val="0"/>
              </a:spcAft>
              <a:buFont typeface="Arial" pitchFamily="34" charset="0"/>
              <a:buChar char="•"/>
              <a:defRPr/>
            </a:pPr>
            <a:r>
              <a:rPr lang="en-US" sz="2400" dirty="0" smtClean="0"/>
              <a:t>Following the assassination of </a:t>
            </a:r>
            <a:r>
              <a:rPr lang="en-US" sz="2400" b="1" dirty="0" smtClean="0">
                <a:solidFill>
                  <a:srgbClr val="7030A0"/>
                </a:solidFill>
              </a:rPr>
              <a:t>President Kennedy</a:t>
            </a:r>
            <a:r>
              <a:rPr lang="en-US" sz="2400" dirty="0" smtClean="0"/>
              <a:t>, </a:t>
            </a:r>
            <a:r>
              <a:rPr lang="en-US" sz="2400" b="1" dirty="0" smtClean="0">
                <a:solidFill>
                  <a:srgbClr val="7030A0"/>
                </a:solidFill>
              </a:rPr>
              <a:t>Vice President      Lyndon B. Johnson (LBJ) </a:t>
            </a:r>
            <a:r>
              <a:rPr lang="en-US" sz="2400" dirty="0" smtClean="0"/>
              <a:t>assumed the Presidency. </a:t>
            </a:r>
          </a:p>
          <a:p>
            <a:pPr eaLnBrk="1" fontAlgn="auto" hangingPunct="1">
              <a:spcAft>
                <a:spcPts val="0"/>
              </a:spcAft>
              <a:defRPr/>
            </a:pPr>
            <a:r>
              <a:rPr lang="en-US" sz="2400" dirty="0" smtClean="0"/>
              <a:t> </a:t>
            </a:r>
            <a:r>
              <a:rPr lang="en-US" sz="2400" b="1" dirty="0" smtClean="0">
                <a:solidFill>
                  <a:srgbClr val="7030A0"/>
                </a:solidFill>
              </a:rPr>
              <a:t>Johnson</a:t>
            </a:r>
            <a:r>
              <a:rPr lang="en-US" sz="2400" dirty="0" smtClean="0"/>
              <a:t> will continue many of the ideas and reforms </a:t>
            </a:r>
            <a:r>
              <a:rPr lang="en-US" sz="2400" b="1" dirty="0" smtClean="0">
                <a:solidFill>
                  <a:srgbClr val="7030A0"/>
                </a:solidFill>
              </a:rPr>
              <a:t>Kennedy</a:t>
            </a:r>
            <a:r>
              <a:rPr lang="en-US" sz="2400" dirty="0" smtClean="0"/>
              <a:t> had started and wanted to start for the country. LBJ outlined his complete social plan for America in what he called the </a:t>
            </a:r>
            <a:r>
              <a:rPr lang="en-US" sz="2400" b="1" u="sng" dirty="0" smtClean="0">
                <a:solidFill>
                  <a:schemeClr val="accent6"/>
                </a:solidFill>
              </a:rPr>
              <a:t>Great Society</a:t>
            </a:r>
            <a:r>
              <a:rPr lang="en-US" sz="2400" dirty="0" smtClean="0"/>
              <a:t>- </a:t>
            </a:r>
            <a:r>
              <a:rPr lang="en-US" sz="2400" b="1" dirty="0" smtClean="0">
                <a:solidFill>
                  <a:srgbClr val="7030A0"/>
                </a:solidFill>
              </a:rPr>
              <a:t>Johnson’s</a:t>
            </a:r>
            <a:r>
              <a:rPr lang="en-US" sz="2400" dirty="0" smtClean="0"/>
              <a:t> plan to change America by helping the poor and poverty stricken with government backed welfare programs.  </a:t>
            </a:r>
          </a:p>
          <a:p>
            <a:pPr eaLnBrk="1" fontAlgn="auto" hangingPunct="1">
              <a:spcAft>
                <a:spcPts val="0"/>
              </a:spcAft>
              <a:defRPr/>
            </a:pPr>
            <a:r>
              <a:rPr lang="en-US" sz="2400" dirty="0" smtClean="0"/>
              <a:t>Many issues will be addressed in American society through the </a:t>
            </a:r>
            <a:r>
              <a:rPr lang="en-US" sz="2400" b="1" dirty="0" smtClean="0">
                <a:solidFill>
                  <a:schemeClr val="accent6"/>
                </a:solidFill>
              </a:rPr>
              <a:t>Great Society</a:t>
            </a:r>
            <a:r>
              <a:rPr lang="en-US" sz="2400" dirty="0" smtClean="0"/>
              <a:t>, but he, like JFK will focus on:</a:t>
            </a:r>
          </a:p>
          <a:p>
            <a:pPr lvl="1" eaLnBrk="1" fontAlgn="auto" hangingPunct="1">
              <a:spcAft>
                <a:spcPts val="0"/>
              </a:spcAft>
              <a:defRPr/>
            </a:pPr>
            <a:r>
              <a:rPr lang="en-US" sz="2400" dirty="0" smtClean="0"/>
              <a:t>Civil Rights</a:t>
            </a:r>
          </a:p>
          <a:p>
            <a:pPr lvl="1" eaLnBrk="1" fontAlgn="auto" hangingPunct="1">
              <a:spcAft>
                <a:spcPts val="0"/>
              </a:spcAft>
              <a:defRPr/>
            </a:pPr>
            <a:r>
              <a:rPr lang="en-US" sz="2400" dirty="0" smtClean="0"/>
              <a:t>Anti-Poverty legislation</a:t>
            </a:r>
          </a:p>
          <a:p>
            <a:pPr eaLnBrk="1" fontAlgn="auto" hangingPunct="1">
              <a:spcAft>
                <a:spcPts val="0"/>
              </a:spcAft>
              <a:buFont typeface="Arial" pitchFamily="34" charset="0"/>
              <a:buNone/>
              <a:defRPr/>
            </a:pPr>
            <a:endParaRPr lang="en-US" sz="2400" dirty="0" smtClean="0"/>
          </a:p>
        </p:txBody>
      </p:sp>
      <p:pic>
        <p:nvPicPr>
          <p:cNvPr id="4" name="Picture 3" descr="lyndon johnson.jpg"/>
          <p:cNvPicPr>
            <a:picLocks noChangeAspect="1"/>
          </p:cNvPicPr>
          <p:nvPr/>
        </p:nvPicPr>
        <p:blipFill>
          <a:blip r:embed="rId2" cstate="print"/>
          <a:srcRect/>
          <a:stretch>
            <a:fillRect/>
          </a:stretch>
        </p:blipFill>
        <p:spPr bwMode="auto">
          <a:xfrm>
            <a:off x="5638800" y="4014788"/>
            <a:ext cx="3505200" cy="2843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to="" calcmode="lin" valueType="num">
                                      <p:cBhvr>
                                        <p:cTn id="27" dur="1" fill="hold"/>
                                        <p:tgtEl>
                                          <p:spTgt spid="3">
                                            <p:txEl>
                                              <p:pRg st="3" end="3"/>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to="" calcmode="lin" valueType="num">
                                      <p:cBhvr>
                                        <p:cTn id="32"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228600" y="228600"/>
            <a:ext cx="8686800" cy="6400800"/>
          </a:xfrm>
          <a:prstGeom prst="rect">
            <a:avLst/>
          </a:prstGeom>
          <a:solidFill>
            <a:srgbClr val="B5C1A4"/>
          </a:solidFill>
          <a:ln w="63500" cmpd="thinThick">
            <a:solidFill>
              <a:srgbClr val="000000"/>
            </a:solidFill>
            <a:miter lim="800000"/>
            <a:headEnd/>
            <a:tailEnd/>
          </a:ln>
        </p:spPr>
        <p:txBody>
          <a:bodyPr wrap="none" anchor="ctr"/>
          <a:lstStyle/>
          <a:p>
            <a:endParaRPr lang="en-US"/>
          </a:p>
        </p:txBody>
      </p:sp>
      <p:pic>
        <p:nvPicPr>
          <p:cNvPr id="21507" name="Picture 3" descr="AmericanFlag"/>
          <p:cNvPicPr>
            <a:picLocks noChangeAspect="1" noChangeArrowheads="1"/>
          </p:cNvPicPr>
          <p:nvPr/>
        </p:nvPicPr>
        <p:blipFill>
          <a:blip r:embed="rId3" cstate="print"/>
          <a:srcRect/>
          <a:stretch>
            <a:fillRect/>
          </a:stretch>
        </p:blipFill>
        <p:spPr bwMode="auto">
          <a:xfrm>
            <a:off x="3352800" y="2514600"/>
            <a:ext cx="5410200" cy="3862388"/>
          </a:xfrm>
          <a:prstGeom prst="rect">
            <a:avLst/>
          </a:prstGeom>
          <a:noFill/>
          <a:ln w="9525">
            <a:noFill/>
            <a:miter lim="800000"/>
            <a:headEnd/>
            <a:tailEnd/>
          </a:ln>
        </p:spPr>
      </p:pic>
      <p:sp>
        <p:nvSpPr>
          <p:cNvPr id="21508" name="Rectangle 4"/>
          <p:cNvSpPr>
            <a:spLocks noGrp="1" noChangeArrowheads="1"/>
          </p:cNvSpPr>
          <p:nvPr>
            <p:ph type="title"/>
          </p:nvPr>
        </p:nvSpPr>
        <p:spPr/>
        <p:txBody>
          <a:bodyPr/>
          <a:lstStyle/>
          <a:p>
            <a:r>
              <a:rPr lang="en-US" smtClean="0">
                <a:solidFill>
                  <a:srgbClr val="052F28"/>
                </a:solidFill>
                <a:latin typeface="Arial Black" pitchFamily="34" charset="0"/>
              </a:rPr>
              <a:t>Lyndon B. Johnson</a:t>
            </a:r>
          </a:p>
        </p:txBody>
      </p:sp>
      <p:pic>
        <p:nvPicPr>
          <p:cNvPr id="21509" name="Picture 5" descr="SpeechB2"/>
          <p:cNvPicPr>
            <a:picLocks noChangeAspect="1" noChangeArrowheads="1"/>
          </p:cNvPicPr>
          <p:nvPr/>
        </p:nvPicPr>
        <p:blipFill>
          <a:blip r:embed="rId4" cstate="print"/>
          <a:srcRect/>
          <a:stretch>
            <a:fillRect/>
          </a:stretch>
        </p:blipFill>
        <p:spPr bwMode="auto">
          <a:xfrm>
            <a:off x="762000" y="1295400"/>
            <a:ext cx="7620000" cy="2057400"/>
          </a:xfrm>
          <a:prstGeom prst="rect">
            <a:avLst/>
          </a:prstGeom>
          <a:noFill/>
          <a:ln w="9525">
            <a:noFill/>
            <a:miter lim="800000"/>
            <a:headEnd/>
            <a:tailEnd/>
          </a:ln>
        </p:spPr>
      </p:pic>
      <p:sp>
        <p:nvSpPr>
          <p:cNvPr id="21510" name="Rectangle 6"/>
          <p:cNvSpPr>
            <a:spLocks noGrp="1" noChangeArrowheads="1"/>
          </p:cNvSpPr>
          <p:nvPr>
            <p:ph type="body" idx="1"/>
          </p:nvPr>
        </p:nvSpPr>
        <p:spPr>
          <a:xfrm>
            <a:off x="914400" y="1600200"/>
            <a:ext cx="7391400" cy="1828800"/>
          </a:xfrm>
        </p:spPr>
        <p:txBody>
          <a:bodyPr/>
          <a:lstStyle/>
          <a:p>
            <a:pPr>
              <a:buFontTx/>
              <a:buNone/>
            </a:pPr>
            <a:r>
              <a:rPr lang="en-US" sz="2800" i="1" smtClean="0">
                <a:latin typeface="Helvetica" pitchFamily="1" charset="0"/>
              </a:rPr>
              <a:t>“I will not, I shall not, seek another term as </a:t>
            </a:r>
            <a:br>
              <a:rPr lang="en-US" sz="2800" i="1" smtClean="0">
                <a:latin typeface="Helvetica" pitchFamily="1" charset="0"/>
              </a:rPr>
            </a:br>
            <a:r>
              <a:rPr lang="en-US" sz="2800" i="1" smtClean="0">
                <a:latin typeface="Helvetica" pitchFamily="1" charset="0"/>
              </a:rPr>
              <a:t>your President.” </a:t>
            </a:r>
            <a:r>
              <a:rPr lang="en-US" sz="2400" i="1" smtClean="0">
                <a:latin typeface="Helvetica" pitchFamily="1" charset="0"/>
              </a:rPr>
              <a:t>(March 31, 1968)</a:t>
            </a:r>
            <a:endParaRPr lang="en-US" sz="2800" i="1" smtClean="0">
              <a:latin typeface="Helvetica" pitchFamily="1" charset="0"/>
            </a:endParaRPr>
          </a:p>
        </p:txBody>
      </p:sp>
      <p:pic>
        <p:nvPicPr>
          <p:cNvPr id="21511" name="Picture 7" descr="LBJ"/>
          <p:cNvPicPr>
            <a:picLocks noChangeAspect="1" noChangeArrowheads="1"/>
          </p:cNvPicPr>
          <p:nvPr/>
        </p:nvPicPr>
        <p:blipFill>
          <a:blip r:embed="rId5" cstate="print"/>
          <a:srcRect/>
          <a:stretch>
            <a:fillRect/>
          </a:stretch>
        </p:blipFill>
        <p:spPr bwMode="auto">
          <a:xfrm>
            <a:off x="5468938" y="2209800"/>
            <a:ext cx="3367087" cy="4330700"/>
          </a:xfrm>
          <a:prstGeom prst="rect">
            <a:avLst/>
          </a:prstGeom>
          <a:noFill/>
          <a:ln w="9525">
            <a:noFill/>
            <a:miter lim="800000"/>
            <a:headEnd/>
            <a:tailEnd/>
          </a:ln>
        </p:spPr>
      </p:pic>
      <p:pic>
        <p:nvPicPr>
          <p:cNvPr id="21512" name="Picture 8" descr="Slide30"/>
          <p:cNvPicPr>
            <a:picLocks noChangeAspect="1" noChangeArrowheads="1"/>
          </p:cNvPicPr>
          <p:nvPr/>
        </p:nvPicPr>
        <p:blipFill>
          <a:blip r:embed="rId6" cstate="print"/>
          <a:srcRect/>
          <a:stretch>
            <a:fillRect/>
          </a:stretch>
        </p:blipFill>
        <p:spPr bwMode="auto">
          <a:xfrm>
            <a:off x="838200" y="3810000"/>
            <a:ext cx="3581400" cy="2444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228600" y="228600"/>
            <a:ext cx="8686800" cy="6400800"/>
          </a:xfrm>
          <a:prstGeom prst="rect">
            <a:avLst/>
          </a:prstGeom>
          <a:solidFill>
            <a:srgbClr val="B5C1A4"/>
          </a:solidFill>
          <a:ln w="63500" cmpd="thinThick">
            <a:solidFill>
              <a:srgbClr val="000000"/>
            </a:solidFill>
            <a:miter lim="800000"/>
            <a:headEnd/>
            <a:tailEnd/>
          </a:ln>
        </p:spPr>
        <p:txBody>
          <a:bodyPr wrap="none" anchor="ctr"/>
          <a:lstStyle/>
          <a:p>
            <a:endParaRPr lang="en-US"/>
          </a:p>
        </p:txBody>
      </p:sp>
      <p:sp>
        <p:nvSpPr>
          <p:cNvPr id="22531" name="Rectangle 3"/>
          <p:cNvSpPr>
            <a:spLocks noGrp="1" noChangeArrowheads="1"/>
          </p:cNvSpPr>
          <p:nvPr>
            <p:ph type="title"/>
          </p:nvPr>
        </p:nvSpPr>
        <p:spPr/>
        <p:txBody>
          <a:bodyPr/>
          <a:lstStyle/>
          <a:p>
            <a:r>
              <a:rPr lang="en-US" smtClean="0">
                <a:solidFill>
                  <a:srgbClr val="052F28"/>
                </a:solidFill>
                <a:latin typeface="Arial Black" pitchFamily="34" charset="0"/>
              </a:rPr>
              <a:t>1968</a:t>
            </a:r>
          </a:p>
        </p:txBody>
      </p:sp>
      <p:sp>
        <p:nvSpPr>
          <p:cNvPr id="67588" name="Rectangle 4"/>
          <p:cNvSpPr>
            <a:spLocks noGrp="1" noChangeArrowheads="1"/>
          </p:cNvSpPr>
          <p:nvPr>
            <p:ph type="body" idx="1"/>
          </p:nvPr>
        </p:nvSpPr>
        <p:spPr>
          <a:xfrm>
            <a:off x="457200" y="1066800"/>
            <a:ext cx="8229600" cy="5059363"/>
          </a:xfrm>
        </p:spPr>
        <p:txBody>
          <a:bodyPr/>
          <a:lstStyle/>
          <a:p>
            <a:r>
              <a:rPr lang="en-US" sz="2800" i="1" smtClean="0">
                <a:solidFill>
                  <a:srgbClr val="052F28"/>
                </a:solidFill>
              </a:rPr>
              <a:t>MLK Jr. is assassinated in April</a:t>
            </a:r>
          </a:p>
          <a:p>
            <a:r>
              <a:rPr lang="en-US" sz="2800" i="1" smtClean="0">
                <a:solidFill>
                  <a:srgbClr val="052F28"/>
                </a:solidFill>
              </a:rPr>
              <a:t>LBJ announces that he won’t run for re-election and  Democratic Presidential front-runner Robert F. Kennedy is assassinated in June</a:t>
            </a:r>
          </a:p>
          <a:p>
            <a:r>
              <a:rPr lang="en-US" sz="2800" i="1" smtClean="0">
                <a:solidFill>
                  <a:srgbClr val="052F28"/>
                </a:solidFill>
              </a:rPr>
              <a:t>Major riots (anti-war protests) in August at the Democratic National Convention</a:t>
            </a:r>
          </a:p>
        </p:txBody>
      </p:sp>
      <p:pic>
        <p:nvPicPr>
          <p:cNvPr id="23557" name="Picture 5" descr="Slide32_2"/>
          <p:cNvPicPr>
            <a:picLocks noChangeAspect="1" noChangeArrowheads="1"/>
          </p:cNvPicPr>
          <p:nvPr/>
        </p:nvPicPr>
        <p:blipFill>
          <a:blip r:embed="rId3" cstate="print"/>
          <a:srcRect/>
          <a:stretch>
            <a:fillRect/>
          </a:stretch>
        </p:blipFill>
        <p:spPr bwMode="auto">
          <a:xfrm>
            <a:off x="457200" y="4038600"/>
            <a:ext cx="3962400" cy="2509838"/>
          </a:xfrm>
          <a:prstGeom prst="rect">
            <a:avLst/>
          </a:prstGeom>
          <a:noFill/>
          <a:ln w="9525">
            <a:noFill/>
            <a:miter lim="800000"/>
            <a:headEnd/>
            <a:tailEnd/>
          </a:ln>
        </p:spPr>
      </p:pic>
      <p:pic>
        <p:nvPicPr>
          <p:cNvPr id="23558" name="Picture 6" descr="Slide32"/>
          <p:cNvPicPr>
            <a:picLocks noChangeAspect="1" noChangeArrowheads="1"/>
          </p:cNvPicPr>
          <p:nvPr/>
        </p:nvPicPr>
        <p:blipFill>
          <a:blip r:embed="rId4" cstate="print"/>
          <a:srcRect/>
          <a:stretch>
            <a:fillRect/>
          </a:stretch>
        </p:blipFill>
        <p:spPr bwMode="auto">
          <a:xfrm>
            <a:off x="4419600" y="4038600"/>
            <a:ext cx="3827463" cy="2514600"/>
          </a:xfrm>
          <a:prstGeom prst="rect">
            <a:avLst/>
          </a:prstGeom>
          <a:noFill/>
          <a:ln w="9525">
            <a:noFill/>
            <a:miter lim="800000"/>
            <a:headEnd/>
            <a:tailEnd/>
          </a:ln>
        </p:spPr>
      </p:pic>
      <p:sp>
        <p:nvSpPr>
          <p:cNvPr id="22535" name="Rectangle 7"/>
          <p:cNvSpPr>
            <a:spLocks noChangeArrowheads="1"/>
          </p:cNvSpPr>
          <p:nvPr/>
        </p:nvSpPr>
        <p:spPr bwMode="auto">
          <a:xfrm>
            <a:off x="4419600" y="4038600"/>
            <a:ext cx="3810000" cy="2514600"/>
          </a:xfrm>
          <a:prstGeom prst="rect">
            <a:avLst/>
          </a:prstGeom>
          <a:noFill/>
          <a:ln w="25400">
            <a:solidFill>
              <a:srgbClr val="052F28"/>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67588">
                                            <p:txEl>
                                              <p:pRg st="0" end="0"/>
                                            </p:txEl>
                                          </p:spTgt>
                                        </p:tgtEl>
                                        <p:attrNameLst>
                                          <p:attrName>style.visibility</p:attrName>
                                        </p:attrNameLst>
                                      </p:cBhvr>
                                      <p:to>
                                        <p:strVal val="visible"/>
                                      </p:to>
                                    </p:set>
                                    <p:anim to="" calcmode="lin" valueType="num">
                                      <p:cBhvr>
                                        <p:cTn id="7" dur="1" fill="hold"/>
                                        <p:tgtEl>
                                          <p:spTgt spid="67588">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23558"/>
                                        </p:tgtEl>
                                        <p:attrNameLst>
                                          <p:attrName>style.visibility</p:attrName>
                                        </p:attrNameLst>
                                      </p:cBhvr>
                                      <p:to>
                                        <p:strVal val="visible"/>
                                      </p:to>
                                    </p:set>
                                    <p:anim to="" calcmode="lin" valueType="num">
                                      <p:cBhvr>
                                        <p:cTn id="12" dur="1" fill="hold"/>
                                        <p:tgtEl>
                                          <p:spTgt spid="23558"/>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67588">
                                            <p:txEl>
                                              <p:pRg st="1" end="1"/>
                                            </p:txEl>
                                          </p:spTgt>
                                        </p:tgtEl>
                                        <p:attrNameLst>
                                          <p:attrName>style.visibility</p:attrName>
                                        </p:attrNameLst>
                                      </p:cBhvr>
                                      <p:to>
                                        <p:strVal val="visible"/>
                                      </p:to>
                                    </p:set>
                                    <p:anim to="" calcmode="lin" valueType="num">
                                      <p:cBhvr>
                                        <p:cTn id="17" dur="1" fill="hold"/>
                                        <p:tgtEl>
                                          <p:spTgt spid="67588">
                                            <p:txEl>
                                              <p:pRg st="1" end="1"/>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23557"/>
                                        </p:tgtEl>
                                        <p:attrNameLst>
                                          <p:attrName>style.visibility</p:attrName>
                                        </p:attrNameLst>
                                      </p:cBhvr>
                                      <p:to>
                                        <p:strVal val="visible"/>
                                      </p:to>
                                    </p:set>
                                    <p:anim to="" calcmode="lin" valueType="num">
                                      <p:cBhvr>
                                        <p:cTn id="22" dur="1" fill="hold"/>
                                        <p:tgtEl>
                                          <p:spTgt spid="23557"/>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67588">
                                            <p:txEl>
                                              <p:pRg st="2" end="2"/>
                                            </p:txEl>
                                          </p:spTgt>
                                        </p:tgtEl>
                                        <p:attrNameLst>
                                          <p:attrName>style.visibility</p:attrName>
                                        </p:attrNameLst>
                                      </p:cBhvr>
                                      <p:to>
                                        <p:strVal val="visible"/>
                                      </p:to>
                                    </p:set>
                                    <p:anim to="" calcmode="lin" valueType="num">
                                      <p:cBhvr>
                                        <p:cTn id="27" dur="1" fill="hold"/>
                                        <p:tgtEl>
                                          <p:spTgt spid="67588">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228600" y="228600"/>
            <a:ext cx="8686800" cy="6400800"/>
          </a:xfrm>
          <a:prstGeom prst="rect">
            <a:avLst/>
          </a:prstGeom>
          <a:solidFill>
            <a:srgbClr val="B5C1A4"/>
          </a:solidFill>
          <a:ln w="63500" cmpd="thinThick">
            <a:solidFill>
              <a:srgbClr val="000000"/>
            </a:solidFill>
            <a:miter lim="800000"/>
            <a:headEnd/>
            <a:tailEnd/>
          </a:ln>
        </p:spPr>
        <p:txBody>
          <a:bodyPr wrap="none" anchor="ctr"/>
          <a:lstStyle/>
          <a:p>
            <a:endParaRPr lang="en-US"/>
          </a:p>
        </p:txBody>
      </p:sp>
      <p:sp>
        <p:nvSpPr>
          <p:cNvPr id="23555" name="Rectangle 3"/>
          <p:cNvSpPr>
            <a:spLocks noGrp="1" noChangeArrowheads="1"/>
          </p:cNvSpPr>
          <p:nvPr>
            <p:ph type="title"/>
          </p:nvPr>
        </p:nvSpPr>
        <p:spPr/>
        <p:txBody>
          <a:bodyPr/>
          <a:lstStyle/>
          <a:p>
            <a:r>
              <a:rPr lang="en-US" smtClean="0">
                <a:solidFill>
                  <a:srgbClr val="052F28"/>
                </a:solidFill>
                <a:latin typeface="Arial Black" pitchFamily="34" charset="0"/>
              </a:rPr>
              <a:t>1968 Election</a:t>
            </a:r>
          </a:p>
        </p:txBody>
      </p:sp>
      <p:sp>
        <p:nvSpPr>
          <p:cNvPr id="69636" name="Rectangle 4"/>
          <p:cNvSpPr>
            <a:spLocks noGrp="1" noChangeArrowheads="1"/>
          </p:cNvSpPr>
          <p:nvPr>
            <p:ph type="body" idx="1"/>
          </p:nvPr>
        </p:nvSpPr>
        <p:spPr/>
        <p:txBody>
          <a:bodyPr/>
          <a:lstStyle/>
          <a:p>
            <a:r>
              <a:rPr lang="en-US" sz="2800" i="1" smtClean="0">
                <a:solidFill>
                  <a:srgbClr val="052F28"/>
                </a:solidFill>
              </a:rPr>
              <a:t>Nixon is elected POTUS over Hubert Humphrey (D) and George Wallace</a:t>
            </a:r>
          </a:p>
          <a:p>
            <a:r>
              <a:rPr lang="en-US" sz="2800" i="1" smtClean="0">
                <a:solidFill>
                  <a:srgbClr val="052F28"/>
                </a:solidFill>
              </a:rPr>
              <a:t>His campaign slogan was “Peace with Honor”</a:t>
            </a:r>
          </a:p>
          <a:p>
            <a:r>
              <a:rPr lang="en-US" sz="2800" b="1" i="1" smtClean="0">
                <a:solidFill>
                  <a:srgbClr val="052F28"/>
                </a:solidFill>
              </a:rPr>
              <a:t>18 year olds could fight, but could not vote—this would lead to the passage of the </a:t>
            </a:r>
            <a:r>
              <a:rPr lang="en-US" sz="2800" b="1" i="1" smtClean="0">
                <a:solidFill>
                  <a:srgbClr val="00B050"/>
                </a:solidFill>
              </a:rPr>
              <a:t>26</a:t>
            </a:r>
            <a:r>
              <a:rPr lang="en-US" sz="2800" b="1" i="1" baseline="30000" smtClean="0">
                <a:solidFill>
                  <a:srgbClr val="00B050"/>
                </a:solidFill>
              </a:rPr>
              <a:t>th</a:t>
            </a:r>
            <a:r>
              <a:rPr lang="en-US" sz="2800" b="1" i="1" smtClean="0">
                <a:solidFill>
                  <a:srgbClr val="00B050"/>
                </a:solidFill>
              </a:rPr>
              <a:t> Amendment</a:t>
            </a:r>
          </a:p>
        </p:txBody>
      </p:sp>
      <p:pic>
        <p:nvPicPr>
          <p:cNvPr id="23557" name="Picture 5" descr="NixonButton1"/>
          <p:cNvPicPr>
            <a:picLocks noChangeAspect="1" noChangeArrowheads="1"/>
          </p:cNvPicPr>
          <p:nvPr/>
        </p:nvPicPr>
        <p:blipFill>
          <a:blip r:embed="rId3" cstate="print"/>
          <a:srcRect/>
          <a:stretch>
            <a:fillRect/>
          </a:stretch>
        </p:blipFill>
        <p:spPr bwMode="auto">
          <a:xfrm rot="-865040">
            <a:off x="685800" y="4491038"/>
            <a:ext cx="2365375" cy="2443162"/>
          </a:xfrm>
          <a:prstGeom prst="rect">
            <a:avLst/>
          </a:prstGeom>
          <a:noFill/>
          <a:ln w="9525">
            <a:noFill/>
            <a:miter lim="800000"/>
            <a:headEnd/>
            <a:tailEnd/>
          </a:ln>
        </p:spPr>
      </p:pic>
      <p:pic>
        <p:nvPicPr>
          <p:cNvPr id="23558" name="Picture 6" descr="NixonButton2"/>
          <p:cNvPicPr>
            <a:picLocks noChangeAspect="1" noChangeArrowheads="1"/>
          </p:cNvPicPr>
          <p:nvPr/>
        </p:nvPicPr>
        <p:blipFill>
          <a:blip r:embed="rId4" cstate="print"/>
          <a:srcRect/>
          <a:stretch>
            <a:fillRect/>
          </a:stretch>
        </p:blipFill>
        <p:spPr bwMode="auto">
          <a:xfrm rot="809792">
            <a:off x="1963738" y="3573463"/>
            <a:ext cx="2895600" cy="2895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63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63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pPr>
              <a:defRPr/>
            </a:pPr>
            <a:r>
              <a:rPr lang="en-US" sz="4000" b="1" i="1" dirty="0" smtClean="0">
                <a:solidFill>
                  <a:schemeClr val="accent3"/>
                </a:solidFill>
              </a:rPr>
              <a:t>END OF THE WAR AND ITS LEGACY</a:t>
            </a:r>
            <a:endParaRPr lang="en-US" sz="4000" b="1" i="1" dirty="0">
              <a:solidFill>
                <a:schemeClr val="accent3"/>
              </a:solidFill>
            </a:endParaRPr>
          </a:p>
        </p:txBody>
      </p:sp>
      <p:sp>
        <p:nvSpPr>
          <p:cNvPr id="3" name="Content Placeholder 2"/>
          <p:cNvSpPr>
            <a:spLocks noGrp="1"/>
          </p:cNvSpPr>
          <p:nvPr>
            <p:ph idx="1"/>
          </p:nvPr>
        </p:nvSpPr>
        <p:spPr>
          <a:xfrm>
            <a:off x="0" y="609600"/>
            <a:ext cx="9144000" cy="6248400"/>
          </a:xfrm>
        </p:spPr>
        <p:txBody>
          <a:bodyPr/>
          <a:lstStyle/>
          <a:p>
            <a:r>
              <a:rPr lang="en-US" sz="2400" smtClean="0"/>
              <a:t>During his campaign for president, Richard Nixon vowed to pull U.S. troops out of Vietnam.  He held true to his word (eventually), but it was very slow and with continued aggressive fighting.</a:t>
            </a:r>
          </a:p>
          <a:p>
            <a:endParaRPr lang="en-US" sz="2400" smtClean="0"/>
          </a:p>
          <a:p>
            <a:r>
              <a:rPr lang="en-US" sz="2400" smtClean="0"/>
              <a:t>President Nixon’s plan to accomplish withdrawal of troops from Vietnam was called </a:t>
            </a:r>
            <a:r>
              <a:rPr lang="en-US" sz="2400" b="1" u="sng" smtClean="0">
                <a:solidFill>
                  <a:srgbClr val="FF0000"/>
                </a:solidFill>
              </a:rPr>
              <a:t>Vietnamization</a:t>
            </a:r>
            <a:r>
              <a:rPr lang="en-US" sz="2400" smtClean="0"/>
              <a:t>- </a:t>
            </a:r>
            <a:r>
              <a:rPr lang="en-US" sz="2400" b="1" smtClean="0">
                <a:solidFill>
                  <a:srgbClr val="00B050"/>
                </a:solidFill>
              </a:rPr>
              <a:t>the South Vietnamese army would take a more active role in combat while American troops were withdrawn.</a:t>
            </a:r>
          </a:p>
          <a:p>
            <a:endParaRPr lang="en-US" sz="2400" smtClean="0"/>
          </a:p>
          <a:p>
            <a:r>
              <a:rPr lang="en-US" sz="2400" smtClean="0"/>
              <a:t>A major issue that infuriated, saddened, and sickened the American people came to light in early 1969.  It further widened the credibility gap.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to="" calcmode="lin" valueType="num">
                                      <p:cBhvr>
                                        <p:cTn id="1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228600" y="228600"/>
            <a:ext cx="8686800" cy="6400800"/>
          </a:xfrm>
          <a:prstGeom prst="rect">
            <a:avLst/>
          </a:prstGeom>
          <a:solidFill>
            <a:srgbClr val="B5C1A4"/>
          </a:solidFill>
          <a:ln w="63500" cmpd="thinThick">
            <a:solidFill>
              <a:srgbClr val="000000"/>
            </a:solidFill>
            <a:miter lim="800000"/>
            <a:headEnd/>
            <a:tailEnd/>
          </a:ln>
        </p:spPr>
        <p:txBody>
          <a:bodyPr wrap="none" anchor="ctr"/>
          <a:lstStyle/>
          <a:p>
            <a:endParaRPr lang="en-US"/>
          </a:p>
        </p:txBody>
      </p:sp>
      <p:sp>
        <p:nvSpPr>
          <p:cNvPr id="25603" name="Rectangle 3"/>
          <p:cNvSpPr>
            <a:spLocks noGrp="1" noChangeArrowheads="1"/>
          </p:cNvSpPr>
          <p:nvPr>
            <p:ph type="title"/>
          </p:nvPr>
        </p:nvSpPr>
        <p:spPr/>
        <p:txBody>
          <a:bodyPr/>
          <a:lstStyle/>
          <a:p>
            <a:r>
              <a:rPr lang="en-US" smtClean="0">
                <a:solidFill>
                  <a:srgbClr val="052F28"/>
                </a:solidFill>
                <a:latin typeface="Arial Black" pitchFamily="34" charset="0"/>
              </a:rPr>
              <a:t>My Lai Massacre</a:t>
            </a:r>
          </a:p>
        </p:txBody>
      </p:sp>
      <p:sp>
        <p:nvSpPr>
          <p:cNvPr id="77828" name="Rectangle 4"/>
          <p:cNvSpPr>
            <a:spLocks noGrp="1" noChangeArrowheads="1"/>
          </p:cNvSpPr>
          <p:nvPr>
            <p:ph type="body" idx="1"/>
          </p:nvPr>
        </p:nvSpPr>
        <p:spPr/>
        <p:txBody>
          <a:bodyPr/>
          <a:lstStyle/>
          <a:p>
            <a:r>
              <a:rPr lang="en-US" sz="2800" i="1" smtClean="0">
                <a:solidFill>
                  <a:srgbClr val="052F28"/>
                </a:solidFill>
              </a:rPr>
              <a:t>March 16, 1968</a:t>
            </a:r>
          </a:p>
          <a:p>
            <a:r>
              <a:rPr lang="en-US" sz="2800" i="1" smtClean="0">
                <a:solidFill>
                  <a:srgbClr val="052F28"/>
                </a:solidFill>
              </a:rPr>
              <a:t>Led by Lt. Calley</a:t>
            </a:r>
          </a:p>
          <a:p>
            <a:r>
              <a:rPr lang="en-US" sz="2800" i="1" smtClean="0">
                <a:solidFill>
                  <a:srgbClr val="052F28"/>
                </a:solidFill>
              </a:rPr>
              <a:t>350 innocent Vietnamese </a:t>
            </a:r>
            <a:br>
              <a:rPr lang="en-US" sz="2800" i="1" smtClean="0">
                <a:solidFill>
                  <a:srgbClr val="052F28"/>
                </a:solidFill>
              </a:rPr>
            </a:br>
            <a:r>
              <a:rPr lang="en-US" sz="2800" i="1" smtClean="0">
                <a:solidFill>
                  <a:srgbClr val="052F28"/>
                </a:solidFill>
              </a:rPr>
              <a:t>women, children, and </a:t>
            </a:r>
            <a:br>
              <a:rPr lang="en-US" sz="2800" i="1" smtClean="0">
                <a:solidFill>
                  <a:srgbClr val="052F28"/>
                </a:solidFill>
              </a:rPr>
            </a:br>
            <a:r>
              <a:rPr lang="en-US" sz="2800" i="1" smtClean="0">
                <a:solidFill>
                  <a:srgbClr val="052F28"/>
                </a:solidFill>
              </a:rPr>
              <a:t>elderly were killed</a:t>
            </a:r>
          </a:p>
          <a:p>
            <a:r>
              <a:rPr lang="en-US" sz="2800" i="1" smtClean="0">
                <a:solidFill>
                  <a:srgbClr val="052F28"/>
                </a:solidFill>
              </a:rPr>
              <a:t>The war had reached its </a:t>
            </a:r>
            <a:br>
              <a:rPr lang="en-US" sz="2800" i="1" smtClean="0">
                <a:solidFill>
                  <a:srgbClr val="052F28"/>
                </a:solidFill>
              </a:rPr>
            </a:br>
            <a:r>
              <a:rPr lang="en-US" sz="2800" i="1" smtClean="0">
                <a:solidFill>
                  <a:srgbClr val="052F28"/>
                </a:solidFill>
              </a:rPr>
              <a:t>lowest point</a:t>
            </a:r>
          </a:p>
        </p:txBody>
      </p:sp>
      <p:pic>
        <p:nvPicPr>
          <p:cNvPr id="27653" name="Picture 5" descr="Slide34_1"/>
          <p:cNvPicPr>
            <a:picLocks noChangeAspect="1" noChangeArrowheads="1"/>
          </p:cNvPicPr>
          <p:nvPr/>
        </p:nvPicPr>
        <p:blipFill>
          <a:blip r:embed="rId3" cstate="print"/>
          <a:srcRect/>
          <a:stretch>
            <a:fillRect/>
          </a:stretch>
        </p:blipFill>
        <p:spPr bwMode="auto">
          <a:xfrm>
            <a:off x="4648200" y="1219200"/>
            <a:ext cx="3581400" cy="2446338"/>
          </a:xfrm>
          <a:prstGeom prst="rect">
            <a:avLst/>
          </a:prstGeom>
          <a:noFill/>
          <a:ln w="9525">
            <a:noFill/>
            <a:miter lim="800000"/>
            <a:headEnd/>
            <a:tailEnd/>
          </a:ln>
        </p:spPr>
      </p:pic>
      <p:pic>
        <p:nvPicPr>
          <p:cNvPr id="27655" name="Picture 7" descr="Slide34_2"/>
          <p:cNvPicPr>
            <a:picLocks noChangeAspect="1" noChangeArrowheads="1"/>
          </p:cNvPicPr>
          <p:nvPr/>
        </p:nvPicPr>
        <p:blipFill>
          <a:blip r:embed="rId4" cstate="print"/>
          <a:srcRect/>
          <a:stretch>
            <a:fillRect/>
          </a:stretch>
        </p:blipFill>
        <p:spPr bwMode="auto">
          <a:xfrm>
            <a:off x="5181600" y="3657600"/>
            <a:ext cx="3657600" cy="2854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2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82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4" presetClass="entr" presetSubtype="0" fill="hold" nodeType="clickEffect">
                                  <p:stCondLst>
                                    <p:cond delay="0"/>
                                  </p:stCondLst>
                                  <p:childTnLst>
                                    <p:set>
                                      <p:cBhvr>
                                        <p:cTn id="18" dur="1" fill="hold">
                                          <p:stCondLst>
                                            <p:cond delay="0"/>
                                          </p:stCondLst>
                                        </p:cTn>
                                        <p:tgtEl>
                                          <p:spTgt spid="27653"/>
                                        </p:tgtEl>
                                        <p:attrNameLst>
                                          <p:attrName>style.visibility</p:attrName>
                                        </p:attrNameLst>
                                      </p:cBhvr>
                                      <p:to>
                                        <p:strVal val="visible"/>
                                      </p:to>
                                    </p:set>
                                    <p:anim to="" calcmode="lin" valueType="num">
                                      <p:cBhvr>
                                        <p:cTn id="19" dur="1" fill="hold"/>
                                        <p:tgtEl>
                                          <p:spTgt spid="27653"/>
                                        </p:tgtEl>
                                        <p:attrNameLst>
                                          <p:attrName/>
                                        </p:attrNameLst>
                                      </p:cBhvr>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4" presetClass="entr" presetSubtype="0" fill="hold" nodeType="clickEffect">
                                  <p:stCondLst>
                                    <p:cond delay="0"/>
                                  </p:stCondLst>
                                  <p:childTnLst>
                                    <p:set>
                                      <p:cBhvr>
                                        <p:cTn id="23" dur="1" fill="hold">
                                          <p:stCondLst>
                                            <p:cond delay="0"/>
                                          </p:stCondLst>
                                        </p:cTn>
                                        <p:tgtEl>
                                          <p:spTgt spid="27655"/>
                                        </p:tgtEl>
                                        <p:attrNameLst>
                                          <p:attrName>style.visibility</p:attrName>
                                        </p:attrNameLst>
                                      </p:cBhvr>
                                      <p:to>
                                        <p:strVal val="visible"/>
                                      </p:to>
                                    </p:set>
                                    <p:anim to="" calcmode="lin" valueType="num">
                                      <p:cBhvr>
                                        <p:cTn id="24" dur="1" fill="hold"/>
                                        <p:tgtEl>
                                          <p:spTgt spid="27655"/>
                                        </p:tgtEl>
                                        <p:attrNameLst>
                                          <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782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defRPr/>
            </a:pPr>
            <a:r>
              <a:rPr lang="en-US" sz="2400" dirty="0" smtClean="0"/>
              <a:t>In response to the My Lai massacre and </a:t>
            </a:r>
            <a:r>
              <a:rPr lang="en-US" sz="2400" b="1" dirty="0" smtClean="0">
                <a:solidFill>
                  <a:srgbClr val="7030A0"/>
                </a:solidFill>
              </a:rPr>
              <a:t>Nixon</a:t>
            </a:r>
            <a:r>
              <a:rPr lang="en-US" sz="2400" dirty="0" smtClean="0"/>
              <a:t> allowing the invasion of Cambodia, student protests around the country erupted.  Some of these protests ended in violence and death.</a:t>
            </a:r>
          </a:p>
          <a:p>
            <a:pPr>
              <a:defRPr/>
            </a:pPr>
            <a:endParaRPr lang="en-US" sz="2400" dirty="0" smtClean="0"/>
          </a:p>
          <a:p>
            <a:pPr>
              <a:defRPr/>
            </a:pPr>
            <a:r>
              <a:rPr lang="en-US" sz="2400" dirty="0" smtClean="0"/>
              <a:t>Violence and death occurred on both the campuses of </a:t>
            </a:r>
            <a:r>
              <a:rPr lang="en-US" sz="2400" b="1" dirty="0" smtClean="0">
                <a:solidFill>
                  <a:schemeClr val="accent6"/>
                </a:solidFill>
              </a:rPr>
              <a:t>Kent State University in Ohio and Jackson State University in MS</a:t>
            </a:r>
            <a:r>
              <a:rPr lang="en-US" sz="2400" dirty="0" smtClean="0"/>
              <a:t>.  National Guard troops feeling threatened and being hit by thrown objects fired into both crowds killing 6 total.</a:t>
            </a:r>
          </a:p>
          <a:p>
            <a:pPr>
              <a:defRPr/>
            </a:pPr>
            <a:endParaRPr lang="en-US" sz="2400" dirty="0" smtClean="0"/>
          </a:p>
          <a:p>
            <a:pPr>
              <a:defRPr/>
            </a:pPr>
            <a:r>
              <a:rPr lang="en-US" sz="2400" dirty="0" smtClean="0"/>
              <a:t>To make matters worse in the eyes of the public, information from a document called the </a:t>
            </a:r>
            <a:r>
              <a:rPr lang="en-US" sz="2400" b="1" dirty="0" smtClean="0">
                <a:solidFill>
                  <a:schemeClr val="accent6"/>
                </a:solidFill>
              </a:rPr>
              <a:t>Pentagon Papers </a:t>
            </a:r>
            <a:r>
              <a:rPr lang="en-US" sz="2400" dirty="0" smtClean="0"/>
              <a:t>leaked to the public.  This info. showed that </a:t>
            </a:r>
            <a:r>
              <a:rPr lang="en-US" sz="2400" b="1" dirty="0" smtClean="0">
                <a:solidFill>
                  <a:srgbClr val="7030A0"/>
                </a:solidFill>
              </a:rPr>
              <a:t>Pres. Johnson </a:t>
            </a:r>
            <a:r>
              <a:rPr lang="en-US" sz="2400" dirty="0" smtClean="0"/>
              <a:t>had made plans to enter the war even while telling the people we would stay out.  Distrust of the government and it’s officials was at an all time high.  The credibility gap was HUGE!</a:t>
            </a:r>
          </a:p>
          <a:p>
            <a:pPr>
              <a:defRPr/>
            </a:pPr>
            <a:endParaRPr lang="en-US" sz="2400" dirty="0" smtClean="0"/>
          </a:p>
          <a:p>
            <a:pPr>
              <a:defRPr/>
            </a:pPr>
            <a:r>
              <a:rPr lang="en-US" sz="2400" dirty="0" smtClean="0"/>
              <a:t>In the midst of continued growing opposition, the U.S. removed all troops in March, 1973.  Our military involvement in Vietnam had ended.  </a:t>
            </a:r>
          </a:p>
          <a:p>
            <a:pPr>
              <a:defRPr/>
            </a:pP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to="" calcmode="lin" valueType="num">
                                      <p:cBhvr>
                                        <p:cTn id="17" dur="1" fill="hold"/>
                                        <p:tgtEl>
                                          <p:spTgt spid="3">
                                            <p:txEl>
                                              <p:pRg st="4" end="4"/>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 to="" calcmode="lin" valueType="num">
                                      <p:cBhvr>
                                        <p:cTn id="22"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228600" y="228600"/>
            <a:ext cx="8686800" cy="6400800"/>
          </a:xfrm>
          <a:prstGeom prst="rect">
            <a:avLst/>
          </a:prstGeom>
          <a:solidFill>
            <a:srgbClr val="B5C1A4"/>
          </a:solidFill>
          <a:ln w="63500" cmpd="thinThick">
            <a:solidFill>
              <a:srgbClr val="000000"/>
            </a:solidFill>
            <a:miter lim="800000"/>
            <a:headEnd/>
            <a:tailEnd/>
          </a:ln>
        </p:spPr>
        <p:txBody>
          <a:bodyPr wrap="none" anchor="ctr"/>
          <a:lstStyle/>
          <a:p>
            <a:endParaRPr lang="en-US"/>
          </a:p>
        </p:txBody>
      </p:sp>
      <p:sp>
        <p:nvSpPr>
          <p:cNvPr id="27651" name="Rectangle 3"/>
          <p:cNvSpPr>
            <a:spLocks noGrp="1" noChangeArrowheads="1"/>
          </p:cNvSpPr>
          <p:nvPr>
            <p:ph type="title"/>
          </p:nvPr>
        </p:nvSpPr>
        <p:spPr/>
        <p:txBody>
          <a:bodyPr/>
          <a:lstStyle/>
          <a:p>
            <a:r>
              <a:rPr lang="en-US" smtClean="0">
                <a:solidFill>
                  <a:srgbClr val="052F28"/>
                </a:solidFill>
                <a:latin typeface="Arial Black" pitchFamily="34" charset="0"/>
              </a:rPr>
              <a:t>Kent State University</a:t>
            </a:r>
          </a:p>
        </p:txBody>
      </p:sp>
      <p:sp>
        <p:nvSpPr>
          <p:cNvPr id="81924" name="Rectangle 4"/>
          <p:cNvSpPr>
            <a:spLocks noGrp="1" noChangeArrowheads="1"/>
          </p:cNvSpPr>
          <p:nvPr>
            <p:ph type="body" idx="1"/>
          </p:nvPr>
        </p:nvSpPr>
        <p:spPr>
          <a:xfrm>
            <a:off x="457200" y="1524000"/>
            <a:ext cx="8229600" cy="4525963"/>
          </a:xfrm>
        </p:spPr>
        <p:txBody>
          <a:bodyPr/>
          <a:lstStyle/>
          <a:p>
            <a:r>
              <a:rPr lang="en-US" sz="2800" i="1" smtClean="0">
                <a:solidFill>
                  <a:srgbClr val="052F28"/>
                </a:solidFill>
              </a:rPr>
              <a:t>Demonstrations at Kent State University in 1970</a:t>
            </a:r>
          </a:p>
          <a:p>
            <a:r>
              <a:rPr lang="en-US" sz="2800" i="1" smtClean="0">
                <a:solidFill>
                  <a:srgbClr val="052F28"/>
                </a:solidFill>
              </a:rPr>
              <a:t>Ohio National Guard is called in </a:t>
            </a:r>
          </a:p>
          <a:p>
            <a:r>
              <a:rPr lang="en-US" sz="2800" i="1" smtClean="0">
                <a:solidFill>
                  <a:srgbClr val="052F28"/>
                </a:solidFill>
              </a:rPr>
              <a:t>Four students are killed and ten wounded</a:t>
            </a:r>
          </a:p>
          <a:p>
            <a:r>
              <a:rPr lang="en-US" sz="2800" i="1" smtClean="0">
                <a:solidFill>
                  <a:srgbClr val="052F28"/>
                </a:solidFill>
              </a:rPr>
              <a:t>Nixon calls demonstrators “Bums”</a:t>
            </a:r>
          </a:p>
        </p:txBody>
      </p:sp>
      <p:pic>
        <p:nvPicPr>
          <p:cNvPr id="27653" name="Picture 5" descr="Nixon"/>
          <p:cNvPicPr>
            <a:picLocks noChangeAspect="1" noChangeArrowheads="1"/>
          </p:cNvPicPr>
          <p:nvPr/>
        </p:nvPicPr>
        <p:blipFill>
          <a:blip r:embed="rId4" cstate="print"/>
          <a:srcRect/>
          <a:stretch>
            <a:fillRect/>
          </a:stretch>
        </p:blipFill>
        <p:spPr bwMode="auto">
          <a:xfrm>
            <a:off x="304800" y="3733800"/>
            <a:ext cx="4191000" cy="2832100"/>
          </a:xfrm>
          <a:prstGeom prst="rect">
            <a:avLst/>
          </a:prstGeom>
          <a:noFill/>
          <a:ln w="9525">
            <a:noFill/>
            <a:miter lim="800000"/>
            <a:headEnd/>
            <a:tailEnd/>
          </a:ln>
        </p:spPr>
      </p:pic>
      <p:pic>
        <p:nvPicPr>
          <p:cNvPr id="27654" name="Picture 6" descr="Slide36"/>
          <p:cNvPicPr>
            <a:picLocks noChangeAspect="1" noChangeArrowheads="1"/>
          </p:cNvPicPr>
          <p:nvPr/>
        </p:nvPicPr>
        <p:blipFill>
          <a:blip r:embed="rId5" cstate="print"/>
          <a:srcRect/>
          <a:stretch>
            <a:fillRect/>
          </a:stretch>
        </p:blipFill>
        <p:spPr bwMode="auto">
          <a:xfrm>
            <a:off x="5410200" y="3810000"/>
            <a:ext cx="3133725" cy="2438400"/>
          </a:xfrm>
          <a:prstGeom prst="rect">
            <a:avLst/>
          </a:prstGeom>
          <a:noFill/>
          <a:ln w="9525">
            <a:noFill/>
            <a:miter lim="800000"/>
            <a:headEnd/>
            <a:tailEnd/>
          </a:ln>
        </p:spPr>
      </p:pic>
      <p:sp>
        <p:nvSpPr>
          <p:cNvPr id="27655" name="Rectangle 7"/>
          <p:cNvSpPr>
            <a:spLocks noChangeArrowheads="1"/>
          </p:cNvSpPr>
          <p:nvPr/>
        </p:nvSpPr>
        <p:spPr bwMode="auto">
          <a:xfrm>
            <a:off x="5410200" y="3810000"/>
            <a:ext cx="3124200" cy="2438400"/>
          </a:xfrm>
          <a:prstGeom prst="rect">
            <a:avLst/>
          </a:prstGeom>
          <a:noFill/>
          <a:ln w="25400">
            <a:solidFill>
              <a:srgbClr val="052F28"/>
            </a:solidFill>
            <a:miter lim="800000"/>
            <a:headEnd/>
            <a:tailEnd/>
          </a:ln>
        </p:spPr>
        <p:txBody>
          <a:bodyPr wrap="none" anchor="ctr"/>
          <a:lstStyle/>
          <a:p>
            <a:endParaRPr lang="en-US"/>
          </a:p>
        </p:txBody>
      </p:sp>
      <p:sp>
        <p:nvSpPr>
          <p:cNvPr id="27656" name="Text Box 9"/>
          <p:cNvSpPr txBox="1">
            <a:spLocks noChangeArrowheads="1"/>
          </p:cNvSpPr>
          <p:nvPr/>
        </p:nvSpPr>
        <p:spPr bwMode="auto">
          <a:xfrm>
            <a:off x="5030788" y="6307138"/>
            <a:ext cx="3276600" cy="273050"/>
          </a:xfrm>
          <a:prstGeom prst="rect">
            <a:avLst/>
          </a:prstGeom>
          <a:noFill/>
          <a:ln w="9525">
            <a:noFill/>
            <a:miter lim="800000"/>
            <a:headEnd/>
            <a:tailEnd/>
          </a:ln>
        </p:spPr>
        <p:txBody>
          <a:bodyPr>
            <a:spAutoFit/>
          </a:bodyPr>
          <a:lstStyle/>
          <a:p>
            <a:pPr>
              <a:spcBef>
                <a:spcPct val="50000"/>
              </a:spcBef>
            </a:pPr>
            <a:r>
              <a:rPr lang="en-US" sz="1200">
                <a:solidFill>
                  <a:srgbClr val="13371E"/>
                </a:solidFill>
              </a:rPr>
              <a:t>Click here to play a sample from “Ohio”</a:t>
            </a:r>
            <a:endParaRPr lang="en-US"/>
          </a:p>
        </p:txBody>
      </p:sp>
      <p:pic>
        <p:nvPicPr>
          <p:cNvPr id="3" name="Ohio.mp3">
            <a:hlinkClick r:id="" action="ppaction://media"/>
          </p:cNvPr>
          <p:cNvPicPr>
            <a:picLocks noRot="1" noChangeAspect="1"/>
          </p:cNvPicPr>
          <p:nvPr>
            <a:audioFile r:link="rId1"/>
          </p:nvPr>
        </p:nvPicPr>
        <p:blipFill>
          <a:blip r:embed="rId6" cstate="print"/>
          <a:srcRect/>
          <a:stretch>
            <a:fillRect/>
          </a:stretch>
        </p:blipFill>
        <p:spPr bwMode="auto">
          <a:xfrm>
            <a:off x="8307388" y="6002338"/>
            <a:ext cx="609600" cy="609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2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2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2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24">
                                            <p:txEl>
                                              <p:pRg st="3" end="3"/>
                                            </p:txEl>
                                          </p:spTgt>
                                        </p:tgtEl>
                                        <p:attrNameLst>
                                          <p:attrName>style.visibility</p:attrName>
                                        </p:attrNameLst>
                                      </p:cBhvr>
                                      <p:to>
                                        <p:strVal val="visible"/>
                                      </p:to>
                                    </p:set>
                                  </p:childTnLst>
                                </p:cTn>
                              </p:par>
                            </p:childTnLst>
                          </p:cTn>
                        </p:par>
                        <p:par>
                          <p:cTn id="19" fill="hold" nodeType="afterGroup">
                            <p:stCondLst>
                              <p:cond delay="0"/>
                            </p:stCondLst>
                            <p:childTnLst>
                              <p:par>
                                <p:cTn id="20" presetID="1" presetClass="mediacall" presetSubtype="0" fill="hold" nodeType="afterEffect">
                                  <p:stCondLst>
                                    <p:cond delay="0"/>
                                  </p:stCondLst>
                                  <p:childTnLst>
                                    <p:cmd type="call" cmd="playFrom(0.0)">
                                      <p:cBhvr>
                                        <p:cTn id="21" dur="4496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3"/>
                </p:tgtEl>
              </p:cMediaNode>
            </p:audio>
          </p:childTnLst>
        </p:cTn>
      </p:par>
    </p:tnLst>
    <p:bldLst>
      <p:bldP spid="8192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defRPr/>
            </a:pPr>
            <a:r>
              <a:rPr lang="en-US" sz="2400" dirty="0" smtClean="0"/>
              <a:t>The Vietnam Conflict/War had many great costs:</a:t>
            </a:r>
          </a:p>
          <a:p>
            <a:pPr lvl="1">
              <a:defRPr/>
            </a:pPr>
            <a:r>
              <a:rPr lang="en-US" sz="2400" dirty="0" smtClean="0"/>
              <a:t>The death of over 58,000 Americans with another 300,000+ wounded.</a:t>
            </a:r>
            <a:r>
              <a:rPr lang="en-US" sz="2000" dirty="0" smtClean="0"/>
              <a:t>  </a:t>
            </a:r>
          </a:p>
          <a:p>
            <a:pPr lvl="1">
              <a:defRPr/>
            </a:pPr>
            <a:r>
              <a:rPr lang="en-US" sz="2400" dirty="0" smtClean="0"/>
              <a:t>The public’s loss of trust in the government as a whole </a:t>
            </a:r>
          </a:p>
          <a:p>
            <a:pPr lvl="1">
              <a:buFont typeface="Arial" charset="0"/>
              <a:buNone/>
              <a:defRPr/>
            </a:pPr>
            <a:r>
              <a:rPr lang="en-US" sz="2400" dirty="0" smtClean="0"/>
              <a:t>    (</a:t>
            </a:r>
            <a:r>
              <a:rPr lang="en-US" sz="2400" b="1" dirty="0" smtClean="0">
                <a:solidFill>
                  <a:schemeClr val="accent6"/>
                </a:solidFill>
              </a:rPr>
              <a:t>credibility gap</a:t>
            </a:r>
            <a:r>
              <a:rPr lang="en-US" sz="2400" dirty="0" smtClean="0"/>
              <a:t>).</a:t>
            </a:r>
          </a:p>
          <a:p>
            <a:pPr lvl="1">
              <a:defRPr/>
            </a:pPr>
            <a:r>
              <a:rPr lang="en-US" sz="2400" b="1" u="sng" dirty="0" smtClean="0">
                <a:solidFill>
                  <a:schemeClr val="accent6"/>
                </a:solidFill>
              </a:rPr>
              <a:t>War Powers Act</a:t>
            </a:r>
            <a:r>
              <a:rPr lang="en-US" sz="2400" dirty="0" smtClean="0"/>
              <a:t>- passed by Congress in 1973 and did the following:</a:t>
            </a:r>
          </a:p>
          <a:p>
            <a:pPr lvl="2">
              <a:defRPr/>
            </a:pPr>
            <a:r>
              <a:rPr lang="en-US" b="1" dirty="0" smtClean="0">
                <a:solidFill>
                  <a:srgbClr val="00B0F0"/>
                </a:solidFill>
              </a:rPr>
              <a:t>President must inform Congress within 48 hours of sending forces into a hostile area w/o a war declaration</a:t>
            </a:r>
          </a:p>
          <a:p>
            <a:pPr lvl="2">
              <a:defRPr/>
            </a:pPr>
            <a:r>
              <a:rPr lang="en-US" b="1" dirty="0" smtClean="0">
                <a:solidFill>
                  <a:srgbClr val="00B0F0"/>
                </a:solidFill>
              </a:rPr>
              <a:t>Those troops can be there no more than 90 days unless the action has Congressional approval or a war declaration issued</a:t>
            </a:r>
          </a:p>
          <a:p>
            <a:pPr>
              <a:defRPr/>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to="" calcmode="lin" valueType="num">
                                      <p:cBhvr>
                                        <p:cTn id="15" dur="1" fill="hold"/>
                                        <p:tgtEl>
                                          <p:spTgt spid="3">
                                            <p:txEl>
                                              <p:pRg st="2" end="2"/>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to="" calcmode="lin" valueType="num">
                                      <p:cBhvr>
                                        <p:cTn id="18" dur="1" fill="hold"/>
                                        <p:tgtEl>
                                          <p:spTgt spid="3">
                                            <p:txEl>
                                              <p:pRg st="3" end="3"/>
                                            </p:txEl>
                                          </p:spTgt>
                                        </p:tgtEl>
                                        <p:attrNameLst>
                                          <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4"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to="" calcmode="lin" valueType="num">
                                      <p:cBhvr>
                                        <p:cTn id="23" dur="1" fill="hold"/>
                                        <p:tgtEl>
                                          <p:spTgt spid="3">
                                            <p:txEl>
                                              <p:pRg st="4" end="4"/>
                                            </p:txEl>
                                          </p:spTgt>
                                        </p:tgtEl>
                                        <p:attrNameLst>
                                          <p:attrName/>
                                        </p:attrNameLst>
                                      </p:cBhvr>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4"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to="" calcmode="lin" valueType="num">
                                      <p:cBhvr>
                                        <p:cTn id="28" dur="1" fill="hold"/>
                                        <p:tgtEl>
                                          <p:spTgt spid="3">
                                            <p:txEl>
                                              <p:pRg st="5" end="5"/>
                                            </p:txEl>
                                          </p:spTgt>
                                        </p:tgtEl>
                                        <p:attrNameLst>
                                          <p:attrName/>
                                        </p:attrNameLst>
                                      </p:cBhvr>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4"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to="" calcmode="lin" valueType="num">
                                      <p:cBhvr>
                                        <p:cTn id="33"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lstStyle/>
          <a:p>
            <a:pPr>
              <a:defRPr/>
            </a:pPr>
            <a:r>
              <a:rPr lang="en-US" b="1" i="1" u="sng" dirty="0" smtClean="0">
                <a:solidFill>
                  <a:schemeClr val="tx1">
                    <a:lumMod val="50000"/>
                    <a:lumOff val="50000"/>
                  </a:schemeClr>
                </a:solidFill>
              </a:rPr>
              <a:t>PRESIDENT RICHARD NIXON</a:t>
            </a:r>
            <a:endParaRPr lang="en-US" b="1" i="1" u="sng" dirty="0">
              <a:solidFill>
                <a:schemeClr val="tx1">
                  <a:lumMod val="50000"/>
                  <a:lumOff val="50000"/>
                </a:schemeClr>
              </a:solidFill>
            </a:endParaRPr>
          </a:p>
        </p:txBody>
      </p:sp>
      <p:pic>
        <p:nvPicPr>
          <p:cNvPr id="4" name="Content Placeholder 3" descr="Nixon_1.jpg"/>
          <p:cNvPicPr>
            <a:picLocks noGrp="1" noChangeAspect="1"/>
          </p:cNvPicPr>
          <p:nvPr>
            <p:ph idx="1"/>
          </p:nvPr>
        </p:nvPicPr>
        <p:blipFill>
          <a:blip r:embed="rId2" cstate="print"/>
          <a:srcRect/>
          <a:stretch>
            <a:fillRect/>
          </a:stretch>
        </p:blipFill>
        <p:spPr>
          <a:xfrm>
            <a:off x="1371600" y="914400"/>
            <a:ext cx="6477000" cy="57150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lstStyle/>
          <a:p>
            <a:pPr>
              <a:defRPr/>
            </a:pPr>
            <a:r>
              <a:rPr lang="en-US" b="1" i="1" dirty="0" smtClean="0">
                <a:solidFill>
                  <a:schemeClr val="accent3"/>
                </a:solidFill>
              </a:rPr>
              <a:t>THE NIXON ADMINISTRATION</a:t>
            </a:r>
            <a:endParaRPr lang="en-US" b="1" i="1" dirty="0">
              <a:solidFill>
                <a:schemeClr val="accent3"/>
              </a:solidFill>
            </a:endParaRPr>
          </a:p>
        </p:txBody>
      </p:sp>
      <p:sp>
        <p:nvSpPr>
          <p:cNvPr id="3" name="Content Placeholder 2"/>
          <p:cNvSpPr>
            <a:spLocks noGrp="1"/>
          </p:cNvSpPr>
          <p:nvPr>
            <p:ph idx="1"/>
          </p:nvPr>
        </p:nvSpPr>
        <p:spPr>
          <a:xfrm>
            <a:off x="0" y="609600"/>
            <a:ext cx="9144000" cy="6248400"/>
          </a:xfrm>
        </p:spPr>
        <p:txBody>
          <a:bodyPr>
            <a:normAutofit lnSpcReduction="10000"/>
          </a:bodyPr>
          <a:lstStyle/>
          <a:p>
            <a:pPr>
              <a:defRPr/>
            </a:pPr>
            <a:r>
              <a:rPr lang="en-US" sz="2400" b="1" dirty="0" smtClean="0">
                <a:solidFill>
                  <a:srgbClr val="7030A0"/>
                </a:solidFill>
              </a:rPr>
              <a:t>Richard Nixon</a:t>
            </a:r>
            <a:r>
              <a:rPr lang="en-US" sz="2400" dirty="0" smtClean="0"/>
              <a:t> had won the 1968 presidential election by the slimmest of margins.  One method he used to gain support in the South was called the </a:t>
            </a:r>
            <a:r>
              <a:rPr lang="en-US" sz="2400" b="1" u="sng" dirty="0" smtClean="0">
                <a:solidFill>
                  <a:srgbClr val="FF0000"/>
                </a:solidFill>
              </a:rPr>
              <a:t>Southern Strategy</a:t>
            </a:r>
            <a:r>
              <a:rPr lang="en-US" sz="2400" dirty="0" smtClean="0"/>
              <a:t>- </a:t>
            </a:r>
          </a:p>
          <a:p>
            <a:pPr lvl="1">
              <a:defRPr/>
            </a:pPr>
            <a:r>
              <a:rPr lang="en-US" sz="2000" b="1" dirty="0" smtClean="0">
                <a:solidFill>
                  <a:srgbClr val="00B050"/>
                </a:solidFill>
              </a:rPr>
              <a:t>Nixon’s attempt to gain support of conservative southern Democrats by promising to slow integration, as well as appoint a southerner to the Supreme Court</a:t>
            </a:r>
            <a:r>
              <a:rPr lang="en-US" sz="2000" dirty="0" smtClean="0"/>
              <a:t>. </a:t>
            </a:r>
          </a:p>
          <a:p>
            <a:pPr>
              <a:defRPr/>
            </a:pPr>
            <a:endParaRPr lang="en-US" sz="2400" dirty="0" smtClean="0"/>
          </a:p>
          <a:p>
            <a:pPr>
              <a:defRPr/>
            </a:pPr>
            <a:r>
              <a:rPr lang="en-US" sz="2400" dirty="0" smtClean="0"/>
              <a:t>Once in office, </a:t>
            </a:r>
            <a:r>
              <a:rPr lang="en-US" sz="2400" b="1" dirty="0" smtClean="0">
                <a:solidFill>
                  <a:srgbClr val="7030A0"/>
                </a:solidFill>
              </a:rPr>
              <a:t>President Nixon</a:t>
            </a:r>
            <a:r>
              <a:rPr lang="en-US" sz="2400" dirty="0" smtClean="0"/>
              <a:t> was faced with a troubled economy.</a:t>
            </a:r>
          </a:p>
          <a:p>
            <a:pPr lvl="1">
              <a:defRPr/>
            </a:pPr>
            <a:r>
              <a:rPr lang="en-US" sz="2400" b="1" u="sng" dirty="0" smtClean="0">
                <a:solidFill>
                  <a:srgbClr val="FF0000"/>
                </a:solidFill>
              </a:rPr>
              <a:t>Stagflation</a:t>
            </a:r>
            <a:r>
              <a:rPr lang="en-US" sz="2400" dirty="0" smtClean="0"/>
              <a:t>- </a:t>
            </a:r>
            <a:r>
              <a:rPr lang="en-US" sz="2400" b="1" dirty="0" smtClean="0">
                <a:solidFill>
                  <a:srgbClr val="00B050"/>
                </a:solidFill>
              </a:rPr>
              <a:t>high inflation coupled with high unemployment</a:t>
            </a:r>
          </a:p>
          <a:p>
            <a:pPr lvl="1">
              <a:defRPr/>
            </a:pPr>
            <a:r>
              <a:rPr lang="en-US" sz="2400" b="1" u="sng" dirty="0" smtClean="0">
                <a:solidFill>
                  <a:schemeClr val="accent6"/>
                </a:solidFill>
              </a:rPr>
              <a:t>Heavy dependency on foreign oil</a:t>
            </a:r>
            <a:r>
              <a:rPr lang="en-US" sz="2400" dirty="0" smtClean="0"/>
              <a:t>- the U.S. received much of its oil from the Middle East from a collection of countries called </a:t>
            </a:r>
            <a:r>
              <a:rPr lang="en-US" sz="2400" b="1" u="sng" dirty="0" smtClean="0">
                <a:solidFill>
                  <a:schemeClr val="accent6"/>
                </a:solidFill>
              </a:rPr>
              <a:t>OPEC</a:t>
            </a:r>
            <a:r>
              <a:rPr lang="en-US" sz="2400" dirty="0" smtClean="0"/>
              <a:t>- Organization of Petroleum Exporting Countries</a:t>
            </a:r>
          </a:p>
          <a:p>
            <a:pPr lvl="2">
              <a:defRPr/>
            </a:pPr>
            <a:r>
              <a:rPr lang="en-US" dirty="0" smtClean="0"/>
              <a:t>Arab </a:t>
            </a:r>
            <a:r>
              <a:rPr lang="en-US" b="1" dirty="0" smtClean="0">
                <a:solidFill>
                  <a:schemeClr val="accent6"/>
                </a:solidFill>
              </a:rPr>
              <a:t>OPEC</a:t>
            </a:r>
            <a:r>
              <a:rPr lang="en-US" dirty="0" smtClean="0"/>
              <a:t> nations cut off oil sales (</a:t>
            </a:r>
            <a:r>
              <a:rPr lang="en-US" b="1" dirty="0" smtClean="0">
                <a:solidFill>
                  <a:srgbClr val="FF0000"/>
                </a:solidFill>
              </a:rPr>
              <a:t>embargo</a:t>
            </a:r>
            <a:r>
              <a:rPr lang="en-US" dirty="0" smtClean="0"/>
              <a:t>) to the U.S. in 1973 when we supported Israel against Egypt and Syria in the Yom Kippur War</a:t>
            </a:r>
          </a:p>
          <a:p>
            <a:pPr lvl="2">
              <a:defRPr/>
            </a:pPr>
            <a:r>
              <a:rPr lang="en-US" dirty="0" smtClean="0"/>
              <a:t>When they resumed oil sales to us in 1974, oil prices had quadrupled further contributing to our high inflation dilemma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to="" calcmode="lin" valueType="num">
                                      <p:cBhvr>
                                        <p:cTn id="27" dur="1" fill="hold"/>
                                        <p:tgtEl>
                                          <p:spTgt spid="3">
                                            <p:txEl>
                                              <p:pRg st="5" end="5"/>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to="" calcmode="lin" valueType="num">
                                      <p:cBhvr>
                                        <p:cTn id="32" dur="1" fill="hold"/>
                                        <p:tgtEl>
                                          <p:spTgt spid="3">
                                            <p:txEl>
                                              <p:pRg st="6" end="6"/>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to="" calcmode="lin" valueType="num">
                                      <p:cBhvr>
                                        <p:cTn id="37" dur="1" fill="hold"/>
                                        <p:tgtEl>
                                          <p:spTgt spid="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rtlCol="0">
            <a:normAutofit/>
          </a:bodyPr>
          <a:lstStyle/>
          <a:p>
            <a:pPr eaLnBrk="1" fontAlgn="auto" hangingPunct="1">
              <a:spcAft>
                <a:spcPts val="0"/>
              </a:spcAft>
              <a:buFont typeface="Arial" pitchFamily="34" charset="0"/>
              <a:buChar char="–"/>
              <a:defRPr/>
            </a:pPr>
            <a:r>
              <a:rPr lang="en-US" dirty="0" smtClean="0"/>
              <a:t>Civil Rights Issues</a:t>
            </a:r>
          </a:p>
          <a:p>
            <a:pPr lvl="1" eaLnBrk="1" fontAlgn="auto" hangingPunct="1">
              <a:spcAft>
                <a:spcPts val="0"/>
              </a:spcAft>
              <a:buFont typeface="Arial" pitchFamily="34" charset="0"/>
              <a:buChar char="–"/>
              <a:defRPr/>
            </a:pPr>
            <a:r>
              <a:rPr lang="en-US" b="1" u="sng" dirty="0" smtClean="0">
                <a:solidFill>
                  <a:schemeClr val="accent6"/>
                </a:solidFill>
              </a:rPr>
              <a:t>Civil Rights Act of 1964</a:t>
            </a:r>
            <a:r>
              <a:rPr lang="en-US" dirty="0" smtClean="0"/>
              <a:t>- prohibited discrimination in public places; desegregated public facilities.</a:t>
            </a:r>
            <a:r>
              <a:rPr lang="en-US" sz="2400" dirty="0" smtClean="0"/>
              <a:t> </a:t>
            </a:r>
          </a:p>
          <a:p>
            <a:pPr lvl="1" eaLnBrk="1" fontAlgn="auto" hangingPunct="1">
              <a:spcAft>
                <a:spcPts val="0"/>
              </a:spcAft>
              <a:buFont typeface="Arial" pitchFamily="34" charset="0"/>
              <a:buChar char="–"/>
              <a:defRPr/>
            </a:pPr>
            <a:r>
              <a:rPr lang="en-US" b="1" u="sng" dirty="0" smtClean="0">
                <a:solidFill>
                  <a:schemeClr val="accent6"/>
                </a:solidFill>
              </a:rPr>
              <a:t>Voting Rights Act 1965</a:t>
            </a:r>
            <a:r>
              <a:rPr lang="en-US" dirty="0" smtClean="0">
                <a:solidFill>
                  <a:schemeClr val="accent6"/>
                </a:solidFill>
              </a:rPr>
              <a:t>- </a:t>
            </a:r>
            <a:r>
              <a:rPr lang="en-US" dirty="0" smtClean="0"/>
              <a:t>ended literacy tests as a voting requirement and allowed for federal monitoring of voter registration</a:t>
            </a:r>
          </a:p>
          <a:p>
            <a:pPr lvl="1" eaLnBrk="1" fontAlgn="auto" hangingPunct="1">
              <a:spcAft>
                <a:spcPts val="0"/>
              </a:spcAft>
              <a:buFont typeface="Arial" pitchFamily="34" charset="0"/>
              <a:buChar char="–"/>
              <a:defRPr/>
            </a:pPr>
            <a:r>
              <a:rPr lang="en-US" b="1" u="sng" dirty="0" smtClean="0">
                <a:solidFill>
                  <a:schemeClr val="accent6"/>
                </a:solidFill>
              </a:rPr>
              <a:t>24</a:t>
            </a:r>
            <a:r>
              <a:rPr lang="en-US" b="1" u="sng" baseline="30000" dirty="0" smtClean="0">
                <a:solidFill>
                  <a:schemeClr val="accent6"/>
                </a:solidFill>
              </a:rPr>
              <a:t>th</a:t>
            </a:r>
            <a:r>
              <a:rPr lang="en-US" b="1" u="sng" dirty="0" smtClean="0">
                <a:solidFill>
                  <a:schemeClr val="accent6"/>
                </a:solidFill>
              </a:rPr>
              <a:t> Amendment</a:t>
            </a:r>
            <a:r>
              <a:rPr lang="en-US" dirty="0" smtClean="0">
                <a:solidFill>
                  <a:schemeClr val="accent6"/>
                </a:solidFill>
              </a:rPr>
              <a:t>- </a:t>
            </a:r>
            <a:r>
              <a:rPr lang="en-US" dirty="0" smtClean="0"/>
              <a:t>abolished the poll tax in federal elections</a:t>
            </a:r>
          </a:p>
          <a:p>
            <a:pPr lvl="1" eaLnBrk="1" fontAlgn="auto" hangingPunct="1">
              <a:spcAft>
                <a:spcPts val="0"/>
              </a:spcAft>
              <a:buFont typeface="Arial" pitchFamily="34" charset="0"/>
              <a:buChar char="–"/>
              <a:defRPr/>
            </a:pPr>
            <a:r>
              <a:rPr lang="en-US" b="1" u="sng" dirty="0" smtClean="0">
                <a:solidFill>
                  <a:schemeClr val="accent6"/>
                </a:solidFill>
              </a:rPr>
              <a:t>Immigration Act 1964</a:t>
            </a:r>
            <a:r>
              <a:rPr lang="en-US" dirty="0" smtClean="0">
                <a:solidFill>
                  <a:schemeClr val="accent6"/>
                </a:solidFill>
              </a:rPr>
              <a:t>- </a:t>
            </a:r>
            <a:r>
              <a:rPr lang="en-US" dirty="0" smtClean="0"/>
              <a:t>ended immigration quotas based on nationality</a:t>
            </a:r>
          </a:p>
          <a:p>
            <a:pPr lvl="1" eaLnBrk="1" fontAlgn="auto" hangingPunct="1">
              <a:spcAft>
                <a:spcPts val="0"/>
              </a:spcAft>
              <a:defRPr/>
            </a:pPr>
            <a:r>
              <a:rPr lang="en-US" b="1" u="sng" dirty="0" smtClean="0">
                <a:solidFill>
                  <a:schemeClr val="accent6"/>
                </a:solidFill>
              </a:rPr>
              <a:t>Civil Rights Act of </a:t>
            </a:r>
            <a:r>
              <a:rPr lang="en-US" b="1" u="sng" smtClean="0">
                <a:solidFill>
                  <a:schemeClr val="accent6"/>
                </a:solidFill>
              </a:rPr>
              <a:t>1968</a:t>
            </a:r>
            <a:r>
              <a:rPr lang="en-US" smtClean="0">
                <a:solidFill>
                  <a:schemeClr val="accent6"/>
                </a:solidFill>
              </a:rPr>
              <a:t>- </a:t>
            </a:r>
            <a:r>
              <a:rPr lang="en-US" smtClean="0"/>
              <a:t>prohibited </a:t>
            </a:r>
            <a:r>
              <a:rPr lang="en-US" dirty="0" smtClean="0"/>
              <a:t>discrimination in housing</a:t>
            </a:r>
          </a:p>
          <a:p>
            <a:pPr lvl="1"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sz="2400" b="1" dirty="0" smtClean="0">
              <a:solidFill>
                <a:schemeClr val="accent6"/>
              </a:solidFill>
            </a:endParaRPr>
          </a:p>
          <a:p>
            <a:pPr eaLnBrk="1" fontAlgn="auto" hangingPunct="1">
              <a:spcAft>
                <a:spcPts val="0"/>
              </a:spcAft>
              <a:buFont typeface="Arial" pitchFamily="34" charset="0"/>
              <a:buChar char="•"/>
              <a:defRPr/>
            </a:pPr>
            <a:endParaRPr lang="en-US" sz="2400" b="1" dirty="0" smtClean="0">
              <a:solidFill>
                <a:schemeClr val="accent6"/>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amond(in)">
                                      <p:cBhvr>
                                        <p:cTn id="22" dur="20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lstStyle/>
          <a:p>
            <a:pPr>
              <a:defRPr/>
            </a:pPr>
            <a:r>
              <a:rPr lang="en-US" b="1" i="1" u="sng" dirty="0" smtClean="0">
                <a:solidFill>
                  <a:schemeClr val="tx1">
                    <a:lumMod val="50000"/>
                    <a:lumOff val="50000"/>
                  </a:schemeClr>
                </a:solidFill>
              </a:rPr>
              <a:t>OPEC NATIONS WORLDWIDE</a:t>
            </a:r>
            <a:endParaRPr lang="en-US" b="1" i="1" u="sng" dirty="0">
              <a:solidFill>
                <a:schemeClr val="tx1">
                  <a:lumMod val="50000"/>
                  <a:lumOff val="50000"/>
                </a:schemeClr>
              </a:solidFill>
            </a:endParaRPr>
          </a:p>
        </p:txBody>
      </p:sp>
      <p:pic>
        <p:nvPicPr>
          <p:cNvPr id="4" name="Content Placeholder 3" descr="OPEC.jpg"/>
          <p:cNvPicPr>
            <a:picLocks noGrp="1" noChangeAspect="1"/>
          </p:cNvPicPr>
          <p:nvPr>
            <p:ph idx="1"/>
          </p:nvPr>
        </p:nvPicPr>
        <p:blipFill>
          <a:blip r:embed="rId2" cstate="print"/>
          <a:srcRect/>
          <a:stretch>
            <a:fillRect/>
          </a:stretch>
        </p:blipFill>
        <p:spPr>
          <a:xfrm>
            <a:off x="228600" y="762000"/>
            <a:ext cx="8763000" cy="59436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pPr>
              <a:defRPr/>
            </a:pPr>
            <a:r>
              <a:rPr lang="en-US" sz="4000" b="1" i="1" u="sng" dirty="0" smtClean="0">
                <a:solidFill>
                  <a:schemeClr val="tx1">
                    <a:lumMod val="50000"/>
                    <a:lumOff val="50000"/>
                  </a:schemeClr>
                </a:solidFill>
              </a:rPr>
              <a:t>OPEC NATIONS-ARABIAN PENINSULA</a:t>
            </a:r>
            <a:endParaRPr lang="en-US" sz="4000" b="1" i="1" u="sng" dirty="0">
              <a:solidFill>
                <a:schemeClr val="tx1">
                  <a:lumMod val="50000"/>
                  <a:lumOff val="50000"/>
                </a:schemeClr>
              </a:solidFill>
            </a:endParaRPr>
          </a:p>
        </p:txBody>
      </p:sp>
      <p:pic>
        <p:nvPicPr>
          <p:cNvPr id="4" name="Content Placeholder 3" descr="Arabian_Peninsula_Map.jpg"/>
          <p:cNvPicPr>
            <a:picLocks noGrp="1" noChangeAspect="1"/>
          </p:cNvPicPr>
          <p:nvPr>
            <p:ph idx="1"/>
          </p:nvPr>
        </p:nvPicPr>
        <p:blipFill>
          <a:blip r:embed="rId2" cstate="print"/>
          <a:srcRect/>
          <a:stretch>
            <a:fillRect/>
          </a:stretch>
        </p:blipFill>
        <p:spPr>
          <a:xfrm>
            <a:off x="304800" y="838200"/>
            <a:ext cx="8610600" cy="58674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lvl="1">
              <a:defRPr/>
            </a:pPr>
            <a:r>
              <a:rPr lang="en-US" sz="2400" dirty="0" smtClean="0"/>
              <a:t>To combat the growing problem of inflation, </a:t>
            </a:r>
            <a:r>
              <a:rPr lang="en-US" sz="2400" b="1" dirty="0" smtClean="0">
                <a:solidFill>
                  <a:srgbClr val="7030A0"/>
                </a:solidFill>
              </a:rPr>
              <a:t>President Nixon</a:t>
            </a:r>
            <a:r>
              <a:rPr lang="en-US" sz="2400" dirty="0" smtClean="0"/>
              <a:t> will place a freeze on worker’s wages, business prices , and business fees for 90 days.  This will ease inflation for a period of time, but did not solve the problem.</a:t>
            </a:r>
          </a:p>
          <a:p>
            <a:pPr lvl="1">
              <a:defRPr/>
            </a:pPr>
            <a:endParaRPr lang="en-US" sz="2400" dirty="0" smtClean="0"/>
          </a:p>
          <a:p>
            <a:pPr>
              <a:defRPr/>
            </a:pPr>
            <a:r>
              <a:rPr lang="en-US" sz="2400" dirty="0" smtClean="0"/>
              <a:t>Where Nixon had troubles in the economy, his fortune was reversed when it came to foreign policy.  Nixon is going to have great success and triumph in this area.</a:t>
            </a:r>
          </a:p>
          <a:p>
            <a:pPr lvl="1">
              <a:defRPr/>
            </a:pPr>
            <a:r>
              <a:rPr lang="en-US" sz="2400" dirty="0" smtClean="0"/>
              <a:t>Nixon chose a more flexible approach in dealing with communist nations called </a:t>
            </a:r>
            <a:r>
              <a:rPr lang="en-US" sz="2400" b="1" u="sng" dirty="0" smtClean="0">
                <a:solidFill>
                  <a:srgbClr val="FF0000"/>
                </a:solidFill>
              </a:rPr>
              <a:t>détente</a:t>
            </a:r>
            <a:r>
              <a:rPr lang="en-US" sz="2400" dirty="0" smtClean="0"/>
              <a:t>- </a:t>
            </a:r>
            <a:r>
              <a:rPr lang="en-US" sz="2400" b="1" dirty="0" smtClean="0">
                <a:solidFill>
                  <a:srgbClr val="7030A0"/>
                </a:solidFill>
              </a:rPr>
              <a:t>Nixon’s</a:t>
            </a:r>
            <a:r>
              <a:rPr lang="en-US" sz="2400" b="1" dirty="0" smtClean="0">
                <a:solidFill>
                  <a:srgbClr val="00B050"/>
                </a:solidFill>
              </a:rPr>
              <a:t> flexible policy in dealing with communist nations that focused on a willingness to negotiate and ease </a:t>
            </a:r>
            <a:r>
              <a:rPr lang="en-US" sz="2400" b="1" dirty="0" smtClean="0">
                <a:solidFill>
                  <a:schemeClr val="accent6"/>
                </a:solidFill>
              </a:rPr>
              <a:t>Cold War </a:t>
            </a:r>
            <a:r>
              <a:rPr lang="en-US" sz="2400" b="1" dirty="0" smtClean="0">
                <a:solidFill>
                  <a:srgbClr val="00B050"/>
                </a:solidFill>
              </a:rPr>
              <a:t>tensions</a:t>
            </a:r>
            <a:r>
              <a:rPr lang="en-US" sz="2400" dirty="0" smtClean="0"/>
              <a:t> </a:t>
            </a:r>
          </a:p>
          <a:p>
            <a:pPr lvl="1">
              <a:defRPr/>
            </a:pPr>
            <a:r>
              <a:rPr lang="en-US" sz="2400" dirty="0" smtClean="0"/>
              <a:t>U.S. and Soviet Union signed the </a:t>
            </a:r>
            <a:r>
              <a:rPr lang="en-US" sz="2400" b="1" u="sng" dirty="0" smtClean="0">
                <a:solidFill>
                  <a:schemeClr val="accent6"/>
                </a:solidFill>
              </a:rPr>
              <a:t>SALT I Treaty (Strategic Arms Limitation Treaty)</a:t>
            </a:r>
            <a:r>
              <a:rPr lang="en-US" sz="2400" dirty="0" smtClean="0"/>
              <a:t>- five year agreement limiting the number of intercontinental ballistic missiles (ICBMs) and submarine launched missiles </a:t>
            </a:r>
          </a:p>
          <a:p>
            <a:pPr lvl="1">
              <a:defRPr/>
            </a:pPr>
            <a:r>
              <a:rPr lang="en-US" sz="2400" dirty="0" smtClean="0"/>
              <a:t>Continued withdrawal of U.S. soldiers from Vietnam</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to="" calcmode="lin" valueType="num">
                                      <p:cBhvr>
                                        <p:cTn id="27"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lstStyle/>
          <a:p>
            <a:pPr>
              <a:defRPr/>
            </a:pPr>
            <a:r>
              <a:rPr lang="en-US" b="1" i="1" dirty="0" smtClean="0">
                <a:solidFill>
                  <a:schemeClr val="accent3"/>
                </a:solidFill>
              </a:rPr>
              <a:t>WATERGATE: NIXON’S DOWNFALL</a:t>
            </a:r>
            <a:endParaRPr lang="en-US" b="1" i="1" dirty="0">
              <a:solidFill>
                <a:schemeClr val="accent3"/>
              </a:solidFill>
            </a:endParaRPr>
          </a:p>
        </p:txBody>
      </p:sp>
      <p:sp>
        <p:nvSpPr>
          <p:cNvPr id="3" name="Content Placeholder 2"/>
          <p:cNvSpPr>
            <a:spLocks noGrp="1"/>
          </p:cNvSpPr>
          <p:nvPr>
            <p:ph idx="1"/>
          </p:nvPr>
        </p:nvSpPr>
        <p:spPr>
          <a:xfrm>
            <a:off x="0" y="685800"/>
            <a:ext cx="9144000" cy="6172200"/>
          </a:xfrm>
        </p:spPr>
        <p:txBody>
          <a:bodyPr/>
          <a:lstStyle/>
          <a:p>
            <a:pPr>
              <a:defRPr/>
            </a:pPr>
            <a:r>
              <a:rPr lang="en-US" sz="2400" dirty="0" smtClean="0"/>
              <a:t>The ultimate downfall of </a:t>
            </a:r>
            <a:r>
              <a:rPr lang="en-US" sz="2400" b="1" dirty="0" smtClean="0">
                <a:solidFill>
                  <a:srgbClr val="7030A0"/>
                </a:solidFill>
              </a:rPr>
              <a:t>President Richard Nixon</a:t>
            </a:r>
            <a:r>
              <a:rPr lang="en-US" sz="2400" dirty="0" smtClean="0"/>
              <a:t> will come in the form of a scandal known as </a:t>
            </a:r>
            <a:r>
              <a:rPr lang="en-US" sz="2400" b="1" u="sng" dirty="0" smtClean="0">
                <a:solidFill>
                  <a:schemeClr val="accent6"/>
                </a:solidFill>
              </a:rPr>
              <a:t>Watergate</a:t>
            </a:r>
            <a:r>
              <a:rPr lang="en-US" sz="2400" dirty="0" smtClean="0"/>
              <a:t>- the </a:t>
            </a:r>
            <a:r>
              <a:rPr lang="en-US" sz="2400" b="1" dirty="0" smtClean="0">
                <a:solidFill>
                  <a:srgbClr val="7030A0"/>
                </a:solidFill>
              </a:rPr>
              <a:t>Nixon</a:t>
            </a:r>
            <a:r>
              <a:rPr lang="en-US" sz="2400" dirty="0" smtClean="0"/>
              <a:t> administration’s attempt to cover up a burglary of the </a:t>
            </a:r>
            <a:r>
              <a:rPr lang="en-US" sz="2400" b="1" dirty="0" smtClean="0">
                <a:solidFill>
                  <a:schemeClr val="accent6"/>
                </a:solidFill>
              </a:rPr>
              <a:t>Democratic National Committee (DNC) </a:t>
            </a:r>
            <a:r>
              <a:rPr lang="en-US" sz="2400" dirty="0" smtClean="0"/>
              <a:t>headquarters at the Watergate office and apartment complex in Washington, DC</a:t>
            </a:r>
          </a:p>
          <a:p>
            <a:pPr>
              <a:defRPr/>
            </a:pPr>
            <a:endParaRPr lang="en-US" sz="2400" dirty="0" smtClean="0"/>
          </a:p>
          <a:p>
            <a:pPr>
              <a:defRPr/>
            </a:pPr>
            <a:r>
              <a:rPr lang="en-US" sz="2400" dirty="0" smtClean="0"/>
              <a:t>Two reporters, </a:t>
            </a:r>
            <a:r>
              <a:rPr lang="en-US" sz="2400" b="1" dirty="0" smtClean="0">
                <a:solidFill>
                  <a:srgbClr val="7030A0"/>
                </a:solidFill>
              </a:rPr>
              <a:t>Bob Woodward</a:t>
            </a:r>
            <a:r>
              <a:rPr lang="en-US" sz="2400" dirty="0" smtClean="0"/>
              <a:t> and </a:t>
            </a:r>
            <a:r>
              <a:rPr lang="en-US" sz="2400" b="1" dirty="0" smtClean="0">
                <a:solidFill>
                  <a:srgbClr val="7030A0"/>
                </a:solidFill>
              </a:rPr>
              <a:t>Carl Bernstein</a:t>
            </a:r>
            <a:r>
              <a:rPr lang="en-US" sz="2400" dirty="0" smtClean="0"/>
              <a:t>, continued to probe into the attempted burglary, as it appeared it was more than just a “burglary”.  Eventually the entire scandal exploded into situation that consumed the office of the presidency.</a:t>
            </a:r>
          </a:p>
          <a:p>
            <a:pPr>
              <a:defRPr/>
            </a:pPr>
            <a:endParaRPr lang="en-US" sz="2400" dirty="0" smtClean="0"/>
          </a:p>
          <a:p>
            <a:pPr>
              <a:defRPr/>
            </a:pPr>
            <a:r>
              <a:rPr lang="en-US" sz="2400" dirty="0" smtClean="0"/>
              <a:t>As the situation continued to escalate, more and more incriminating evidence came out against </a:t>
            </a:r>
            <a:r>
              <a:rPr lang="en-US" sz="2400" b="1" dirty="0" smtClean="0">
                <a:solidFill>
                  <a:srgbClr val="7030A0"/>
                </a:solidFill>
              </a:rPr>
              <a:t>President Nixon</a:t>
            </a:r>
            <a:r>
              <a:rPr lang="en-US" sz="2400" dirty="0" smtClean="0"/>
              <a:t> and his staff.  The final straw was a set of audio tapes </a:t>
            </a:r>
            <a:r>
              <a:rPr lang="en-US" sz="2400" b="1" dirty="0" smtClean="0">
                <a:solidFill>
                  <a:srgbClr val="7030A0"/>
                </a:solidFill>
              </a:rPr>
              <a:t>Nixon</a:t>
            </a:r>
            <a:r>
              <a:rPr lang="en-US" sz="2400" dirty="0" smtClean="0"/>
              <a:t> had with conversations concerning </a:t>
            </a:r>
            <a:r>
              <a:rPr lang="en-US" sz="2400" b="1" dirty="0" smtClean="0">
                <a:solidFill>
                  <a:schemeClr val="accent6"/>
                </a:solidFill>
              </a:rPr>
              <a:t>Watergate</a:t>
            </a:r>
            <a:r>
              <a:rPr lang="en-US" sz="2400" dirty="0" smtClean="0"/>
              <a:t>.  </a:t>
            </a:r>
            <a:r>
              <a:rPr lang="en-US" sz="2400" b="1" dirty="0" smtClean="0">
                <a:solidFill>
                  <a:srgbClr val="7030A0"/>
                </a:solidFill>
              </a:rPr>
              <a:t>Nixon</a:t>
            </a:r>
            <a:r>
              <a:rPr lang="en-US" sz="2400" dirty="0" smtClean="0"/>
              <a:t> recorded things in his office to help with his future memoirs. </a:t>
            </a:r>
            <a:r>
              <a:rPr lang="en-US" sz="2400" smtClean="0"/>
              <a: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to="" calcmode="lin" valueType="num">
                                      <p:cBhvr>
                                        <p:cTn id="1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defRPr/>
            </a:pPr>
            <a:r>
              <a:rPr lang="en-US" sz="2400" dirty="0" smtClean="0"/>
              <a:t>With overwhelming evidence against the President, Congress approved three articles of impeachment.  On August 8, 1974, before the full house could vote on his impeachment, </a:t>
            </a:r>
            <a:r>
              <a:rPr lang="en-US" sz="2400" b="1" dirty="0" smtClean="0">
                <a:solidFill>
                  <a:srgbClr val="7030A0"/>
                </a:solidFill>
              </a:rPr>
              <a:t>President Nixon</a:t>
            </a:r>
            <a:r>
              <a:rPr lang="en-US" sz="2400" dirty="0" smtClean="0"/>
              <a:t> resigned his office.  </a:t>
            </a:r>
            <a:r>
              <a:rPr lang="en-US" sz="2400" b="1" dirty="0" smtClean="0">
                <a:solidFill>
                  <a:srgbClr val="7030A0"/>
                </a:solidFill>
              </a:rPr>
              <a:t>Gerald Ford</a:t>
            </a:r>
            <a:r>
              <a:rPr lang="en-US" sz="2400" dirty="0" smtClean="0"/>
              <a:t> was then sworn in as the 38</a:t>
            </a:r>
            <a:r>
              <a:rPr lang="en-US" sz="2400" baseline="30000" dirty="0" smtClean="0"/>
              <a:t>th</a:t>
            </a:r>
            <a:r>
              <a:rPr lang="en-US" sz="2400" dirty="0" smtClean="0"/>
              <a:t> President of the United States.</a:t>
            </a:r>
          </a:p>
          <a:p>
            <a:pPr>
              <a:defRPr/>
            </a:pPr>
            <a:endParaRPr lang="en-US" sz="2400" dirty="0" smtClean="0"/>
          </a:p>
          <a:p>
            <a:pPr>
              <a:defRPr/>
            </a:pPr>
            <a:r>
              <a:rPr lang="en-US" sz="2400" dirty="0" smtClean="0"/>
              <a:t>Eventually, 25 members of </a:t>
            </a:r>
            <a:r>
              <a:rPr lang="en-US" sz="2400" b="1" dirty="0" smtClean="0">
                <a:solidFill>
                  <a:srgbClr val="7030A0"/>
                </a:solidFill>
              </a:rPr>
              <a:t>Nixon’s</a:t>
            </a:r>
            <a:r>
              <a:rPr lang="en-US" sz="2400" dirty="0" smtClean="0"/>
              <a:t> staff will serve jail time for their involvement in the Watergate scandal/cover-up.  The biggest impact of </a:t>
            </a:r>
            <a:r>
              <a:rPr lang="en-US" sz="2400" b="1" dirty="0" smtClean="0">
                <a:solidFill>
                  <a:schemeClr val="accent6"/>
                </a:solidFill>
              </a:rPr>
              <a:t>Watergate</a:t>
            </a:r>
            <a:r>
              <a:rPr lang="en-US" sz="2400" dirty="0" smtClean="0"/>
              <a:t>, however, was that the American public lost even more respect and trust in our elected officials and government.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rtlCol="0">
            <a:normAutofit/>
          </a:bodyPr>
          <a:lstStyle/>
          <a:p>
            <a:pPr eaLnBrk="1" fontAlgn="auto" hangingPunct="1">
              <a:spcAft>
                <a:spcPts val="0"/>
              </a:spcAft>
              <a:buFont typeface="Arial" pitchFamily="34" charset="0"/>
              <a:buChar char="•"/>
              <a:defRPr/>
            </a:pPr>
            <a:r>
              <a:rPr lang="en-US" sz="2400" dirty="0" smtClean="0"/>
              <a:t>In early 1964, </a:t>
            </a:r>
            <a:r>
              <a:rPr lang="en-US" sz="2400" b="1" dirty="0" smtClean="0">
                <a:solidFill>
                  <a:srgbClr val="7030A0"/>
                </a:solidFill>
              </a:rPr>
              <a:t>President Johnson</a:t>
            </a:r>
            <a:r>
              <a:rPr lang="en-US" sz="2400" dirty="0" smtClean="0"/>
              <a:t> will declare “unconditional war on poverty in America” to help the lower classes and poverty stricken.  Some of these anti-poverty programs were:  </a:t>
            </a:r>
            <a:endParaRPr lang="en-US" sz="2400" b="1" dirty="0" smtClean="0">
              <a:solidFill>
                <a:schemeClr val="accent6"/>
              </a:solidFill>
            </a:endParaRPr>
          </a:p>
          <a:p>
            <a:pPr lvl="1" eaLnBrk="1" fontAlgn="auto" hangingPunct="1">
              <a:spcAft>
                <a:spcPts val="0"/>
              </a:spcAft>
              <a:buFont typeface="Arial" pitchFamily="34" charset="0"/>
              <a:buChar char="•"/>
              <a:defRPr/>
            </a:pPr>
            <a:r>
              <a:rPr lang="en-US" sz="2400" b="1" u="sng" dirty="0" smtClean="0">
                <a:solidFill>
                  <a:schemeClr val="accent6"/>
                </a:solidFill>
              </a:rPr>
              <a:t>Economic Opportunity Act (EOA)</a:t>
            </a:r>
            <a:r>
              <a:rPr lang="en-US" sz="2400" b="1" dirty="0" smtClean="0"/>
              <a:t>- </a:t>
            </a:r>
            <a:r>
              <a:rPr lang="en-US" sz="2400" dirty="0" smtClean="0"/>
              <a:t>a bill containing a number of antipoverty measures; the three most important programs were:</a:t>
            </a:r>
          </a:p>
          <a:p>
            <a:pPr lvl="2" eaLnBrk="1" fontAlgn="auto" hangingPunct="1">
              <a:spcAft>
                <a:spcPts val="0"/>
              </a:spcAft>
              <a:buFont typeface="Arial" pitchFamily="34" charset="0"/>
              <a:buChar char="•"/>
              <a:defRPr/>
            </a:pPr>
            <a:r>
              <a:rPr lang="en-US" dirty="0" smtClean="0">
                <a:solidFill>
                  <a:srgbClr val="00B0F0"/>
                </a:solidFill>
              </a:rPr>
              <a:t>Head Start- </a:t>
            </a:r>
            <a:r>
              <a:rPr lang="en-US" dirty="0" smtClean="0"/>
              <a:t>provides a pre-K education to underprivileged citizens</a:t>
            </a:r>
          </a:p>
          <a:p>
            <a:pPr lvl="2" eaLnBrk="1" fontAlgn="auto" hangingPunct="1">
              <a:spcAft>
                <a:spcPts val="0"/>
              </a:spcAft>
              <a:buFont typeface="Arial" pitchFamily="34" charset="0"/>
              <a:buChar char="•"/>
              <a:defRPr/>
            </a:pPr>
            <a:r>
              <a:rPr lang="en-US" dirty="0" smtClean="0">
                <a:solidFill>
                  <a:srgbClr val="00B0F0"/>
                </a:solidFill>
              </a:rPr>
              <a:t>VISTA(Volunteers in Service to America</a:t>
            </a:r>
            <a:r>
              <a:rPr lang="en-US" dirty="0" smtClean="0"/>
              <a:t>)-a Peace Corps for the U.S.</a:t>
            </a:r>
          </a:p>
          <a:p>
            <a:pPr lvl="2" eaLnBrk="1" fontAlgn="auto" hangingPunct="1">
              <a:spcAft>
                <a:spcPts val="0"/>
              </a:spcAft>
              <a:buFont typeface="Arial" pitchFamily="34" charset="0"/>
              <a:buChar char="•"/>
              <a:defRPr/>
            </a:pPr>
            <a:r>
              <a:rPr lang="en-US" dirty="0" smtClean="0">
                <a:solidFill>
                  <a:srgbClr val="00B0F0"/>
                </a:solidFill>
              </a:rPr>
              <a:t>Job Corps-</a:t>
            </a:r>
            <a:r>
              <a:rPr lang="en-US" dirty="0" smtClean="0"/>
              <a:t>provided job training to citizens</a:t>
            </a:r>
            <a:endParaRPr lang="en-US" dirty="0" smtClean="0">
              <a:solidFill>
                <a:srgbClr val="00B0F0"/>
              </a:solidFill>
            </a:endParaRPr>
          </a:p>
          <a:p>
            <a:pPr marL="742950" lvl="2" indent="-342900" eaLnBrk="1" fontAlgn="auto" hangingPunct="1">
              <a:spcAft>
                <a:spcPts val="0"/>
              </a:spcAft>
              <a:buFont typeface="Arial" pitchFamily="34" charset="0"/>
              <a:buChar char="•"/>
              <a:defRPr/>
            </a:pPr>
            <a:r>
              <a:rPr lang="en-US" b="1" u="sng" dirty="0" smtClean="0">
                <a:solidFill>
                  <a:schemeClr val="accent6"/>
                </a:solidFill>
              </a:rPr>
              <a:t>Tax Relief Act</a:t>
            </a:r>
            <a:r>
              <a:rPr lang="en-US" b="1" dirty="0" smtClean="0">
                <a:solidFill>
                  <a:schemeClr val="accent6"/>
                </a:solidFill>
              </a:rPr>
              <a:t>-</a:t>
            </a:r>
            <a:r>
              <a:rPr lang="en-US" dirty="0" smtClean="0"/>
              <a:t>provided for income tax cuts ($10 billion total)</a:t>
            </a:r>
          </a:p>
          <a:p>
            <a:pPr marL="742950" lvl="2" indent="-342900" eaLnBrk="1" fontAlgn="auto" hangingPunct="1">
              <a:spcAft>
                <a:spcPts val="0"/>
              </a:spcAft>
              <a:buFont typeface="Arial" pitchFamily="34" charset="0"/>
              <a:buChar char="•"/>
              <a:defRPr/>
            </a:pPr>
            <a:r>
              <a:rPr lang="en-US" b="1" u="sng" dirty="0" smtClean="0">
                <a:solidFill>
                  <a:schemeClr val="accent6"/>
                </a:solidFill>
              </a:rPr>
              <a:t>Medicare Act</a:t>
            </a:r>
            <a:r>
              <a:rPr lang="en-US" dirty="0" smtClean="0">
                <a:solidFill>
                  <a:schemeClr val="accent6"/>
                </a:solidFill>
              </a:rPr>
              <a:t>- </a:t>
            </a:r>
            <a:r>
              <a:rPr lang="en-US" dirty="0" smtClean="0"/>
              <a:t>established the </a:t>
            </a:r>
            <a:r>
              <a:rPr lang="en-US" u="sng" dirty="0" smtClean="0">
                <a:solidFill>
                  <a:srgbClr val="00B0F0"/>
                </a:solidFill>
              </a:rPr>
              <a:t>Medicare</a:t>
            </a:r>
            <a:r>
              <a:rPr lang="en-US" dirty="0" smtClean="0"/>
              <a:t> program (healthcare for old people) and </a:t>
            </a:r>
            <a:r>
              <a:rPr lang="en-US" u="sng" dirty="0" smtClean="0">
                <a:solidFill>
                  <a:srgbClr val="00B0F0"/>
                </a:solidFill>
              </a:rPr>
              <a:t>Medicaid</a:t>
            </a:r>
            <a:r>
              <a:rPr lang="en-US" dirty="0" smtClean="0"/>
              <a:t> (healthcare for the underprivileged)</a:t>
            </a:r>
          </a:p>
          <a:p>
            <a:pPr lvl="1" eaLnBrk="1" fontAlgn="auto" hangingPunct="1">
              <a:spcAft>
                <a:spcPts val="0"/>
              </a:spcAft>
              <a:buFont typeface="Arial" pitchFamily="34" charset="0"/>
              <a:buChar char="–"/>
              <a:defRPr/>
            </a:pPr>
            <a:r>
              <a:rPr lang="en-US" sz="2400" b="1" u="sng" dirty="0" smtClean="0">
                <a:solidFill>
                  <a:srgbClr val="00B0F0"/>
                </a:solidFill>
              </a:rPr>
              <a:t>Department of Housing and Urban Development (HUD)</a:t>
            </a:r>
            <a:r>
              <a:rPr lang="en-US" sz="2400" dirty="0" smtClean="0"/>
              <a:t>- formed to administer and oversee federal housing projects (helps to provide affordable housing)</a:t>
            </a:r>
          </a:p>
          <a:p>
            <a:pPr lvl="1" eaLnBrk="1" fontAlgn="auto" hangingPunct="1">
              <a:spcAft>
                <a:spcPts val="0"/>
              </a:spcAft>
              <a:buFont typeface="Arial" pitchFamily="34" charset="0"/>
              <a:buChar char="–"/>
              <a:defRPr/>
            </a:pP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to="" calcmode="lin" valueType="num">
                                      <p:cBhvr>
                                        <p:cTn id="27" dur="1" fill="hold"/>
                                        <p:tgtEl>
                                          <p:spTgt spid="3">
                                            <p:txEl>
                                              <p:pRg st="5" end="5"/>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to="" calcmode="lin" valueType="num">
                                      <p:cBhvr>
                                        <p:cTn id="32" dur="1" fill="hold"/>
                                        <p:tgtEl>
                                          <p:spTgt spid="3">
                                            <p:txEl>
                                              <p:pRg st="6" end="6"/>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to="" calcmode="lin" valueType="num">
                                      <p:cBhvr>
                                        <p:cTn id="37" dur="1" fill="hold"/>
                                        <p:tgtEl>
                                          <p:spTgt spid="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457200" y="457200"/>
            <a:ext cx="8229600" cy="6019800"/>
          </a:xfrm>
        </p:spPr>
        <p:txBody>
          <a:bodyPr/>
          <a:lstStyle/>
          <a:p>
            <a:pPr eaLnBrk="1" hangingPunct="1"/>
            <a:r>
              <a:rPr lang="en-US" smtClean="0"/>
              <a:t>Johnson’s Great Society is often compared to Progressive Movement programs and Roosevelt’s New Deal. </a:t>
            </a:r>
          </a:p>
          <a:p>
            <a:pPr eaLnBrk="1" hangingPunct="1"/>
            <a:r>
              <a:rPr lang="en-US" smtClean="0"/>
              <a:t> </a:t>
            </a:r>
            <a:r>
              <a:rPr lang="en-US" b="1" smtClean="0"/>
              <a:t>All of these programs provided government aid and assistance in society and made the government a bigger part of the lives of citizens. </a:t>
            </a:r>
          </a:p>
          <a:p>
            <a:pPr lvl="1" eaLnBrk="1" hangingPunct="1"/>
            <a:r>
              <a:rPr lang="en-US" sz="3200" b="1" smtClean="0"/>
              <a:t>What effect did it have on government spending?</a:t>
            </a:r>
          </a:p>
          <a:p>
            <a:pPr eaLnBrk="1" hangingPunct="1"/>
            <a:endParaRPr lang="en-US" sz="2400" smtClean="0"/>
          </a:p>
          <a:p>
            <a:pPr eaLnBrk="1" hangingPunct="1">
              <a:buFont typeface="Arial" charset="0"/>
              <a:buNone/>
            </a:pP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animEffect transition="in" filter="blinds(horizontal)">
                                      <p:cBhvr>
                                        <p:cTn id="7" dur="500"/>
                                        <p:tgtEl>
                                          <p:spTgt spid="819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8194">
                                            <p:txEl>
                                              <p:pRg st="1" end="1"/>
                                            </p:txEl>
                                          </p:spTgt>
                                        </p:tgtEl>
                                        <p:attrNameLst>
                                          <p:attrName>style.visibility</p:attrName>
                                        </p:attrNameLst>
                                      </p:cBhvr>
                                      <p:to>
                                        <p:strVal val="visible"/>
                                      </p:to>
                                    </p:set>
                                    <p:animEffect transition="in" filter="diamond(in)">
                                      <p:cBhvr>
                                        <p:cTn id="12" dur="2000"/>
                                        <p:tgtEl>
                                          <p:spTgt spid="819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8194">
                                            <p:txEl>
                                              <p:pRg st="2" end="2"/>
                                            </p:txEl>
                                          </p:spTgt>
                                        </p:tgtEl>
                                        <p:attrNameLst>
                                          <p:attrName>style.visibility</p:attrName>
                                        </p:attrNameLst>
                                      </p:cBhvr>
                                      <p:to>
                                        <p:strVal val="visible"/>
                                      </p:to>
                                    </p:set>
                                    <p:animEffect transition="in" filter="checkerboard(across)">
                                      <p:cBhvr>
                                        <p:cTn id="17" dur="500"/>
                                        <p:tgtEl>
                                          <p:spTgt spid="819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0"/>
            <a:ext cx="8229600" cy="838200"/>
          </a:xfrm>
        </p:spPr>
        <p:txBody>
          <a:bodyPr/>
          <a:lstStyle/>
          <a:p>
            <a:r>
              <a:rPr lang="en-US" smtClean="0"/>
              <a:t>The Warren Court</a:t>
            </a:r>
          </a:p>
        </p:txBody>
      </p:sp>
      <p:sp>
        <p:nvSpPr>
          <p:cNvPr id="3" name="Content Placeholder 2"/>
          <p:cNvSpPr>
            <a:spLocks noGrp="1"/>
          </p:cNvSpPr>
          <p:nvPr>
            <p:ph idx="1"/>
          </p:nvPr>
        </p:nvSpPr>
        <p:spPr>
          <a:xfrm>
            <a:off x="0" y="609600"/>
            <a:ext cx="9144000" cy="6248400"/>
          </a:xfrm>
        </p:spPr>
        <p:txBody>
          <a:bodyPr/>
          <a:lstStyle/>
          <a:p>
            <a:pPr>
              <a:defRPr/>
            </a:pPr>
            <a:r>
              <a:rPr lang="en-US" sz="2800" dirty="0" smtClean="0"/>
              <a:t>The U.S. Supreme Court was headed by </a:t>
            </a:r>
            <a:r>
              <a:rPr lang="en-US" sz="2800" b="1" dirty="0" smtClean="0">
                <a:solidFill>
                  <a:srgbClr val="7030A0"/>
                </a:solidFill>
              </a:rPr>
              <a:t>Chief Justice Earl Warren </a:t>
            </a:r>
            <a:r>
              <a:rPr lang="en-US" sz="2800" dirty="0" smtClean="0"/>
              <a:t>during the 1960s, and the </a:t>
            </a:r>
            <a:r>
              <a:rPr lang="en-US" sz="2800" u="sng" dirty="0" smtClean="0">
                <a:solidFill>
                  <a:schemeClr val="accent6"/>
                </a:solidFill>
              </a:rPr>
              <a:t>Warren Court </a:t>
            </a:r>
            <a:r>
              <a:rPr lang="en-US" sz="2800" dirty="0" smtClean="0"/>
              <a:t>made numerous important decisions.</a:t>
            </a:r>
          </a:p>
          <a:p>
            <a:pPr lvl="1">
              <a:defRPr/>
            </a:pPr>
            <a:r>
              <a:rPr lang="en-US" sz="2400" b="1" i="1" u="sng" dirty="0" err="1" smtClean="0">
                <a:solidFill>
                  <a:schemeClr val="accent6"/>
                </a:solidFill>
              </a:rPr>
              <a:t>Mapp</a:t>
            </a:r>
            <a:r>
              <a:rPr lang="en-US" sz="2400" b="1" i="1" u="sng" dirty="0" smtClean="0">
                <a:solidFill>
                  <a:schemeClr val="accent6"/>
                </a:solidFill>
              </a:rPr>
              <a:t> v. Ohio</a:t>
            </a:r>
            <a:r>
              <a:rPr lang="en-US" sz="2400" dirty="0" smtClean="0">
                <a:solidFill>
                  <a:schemeClr val="accent6"/>
                </a:solidFill>
              </a:rPr>
              <a:t>-</a:t>
            </a:r>
            <a:r>
              <a:rPr lang="en-US" sz="2400" dirty="0" smtClean="0"/>
              <a:t> evidence obtained illegally may not be used at trial. </a:t>
            </a:r>
          </a:p>
          <a:p>
            <a:pPr lvl="1">
              <a:defRPr/>
            </a:pPr>
            <a:r>
              <a:rPr lang="en-US" sz="2400" b="1" i="1" u="sng" dirty="0" smtClean="0">
                <a:solidFill>
                  <a:schemeClr val="accent6"/>
                </a:solidFill>
              </a:rPr>
              <a:t>Gideon v. Wainwright</a:t>
            </a:r>
            <a:r>
              <a:rPr lang="en-US" sz="2400" b="1" dirty="0" smtClean="0">
                <a:solidFill>
                  <a:schemeClr val="accent6"/>
                </a:solidFill>
              </a:rPr>
              <a:t>-</a:t>
            </a:r>
            <a:r>
              <a:rPr lang="en-US" sz="2400" dirty="0" smtClean="0"/>
              <a:t>required criminal courts to provide attorneys for defendants if needed. </a:t>
            </a:r>
          </a:p>
          <a:p>
            <a:pPr lvl="1">
              <a:defRPr/>
            </a:pPr>
            <a:r>
              <a:rPr lang="en-US" sz="2400" b="1" i="1" u="sng" dirty="0" smtClean="0">
                <a:solidFill>
                  <a:schemeClr val="accent6"/>
                </a:solidFill>
              </a:rPr>
              <a:t>Escobedo v. Illinois</a:t>
            </a:r>
            <a:r>
              <a:rPr lang="en-US" sz="2400" dirty="0" smtClean="0">
                <a:solidFill>
                  <a:schemeClr val="accent6"/>
                </a:solidFill>
              </a:rPr>
              <a:t>-</a:t>
            </a:r>
            <a:r>
              <a:rPr lang="en-US" sz="2400" dirty="0" smtClean="0"/>
              <a:t>criminal suspects had the right to an attorney during questioning.</a:t>
            </a:r>
          </a:p>
          <a:p>
            <a:pPr lvl="1">
              <a:defRPr/>
            </a:pPr>
            <a:r>
              <a:rPr lang="en-US" sz="2400" b="1" i="1" u="sng" dirty="0" smtClean="0">
                <a:solidFill>
                  <a:schemeClr val="accent6"/>
                </a:solidFill>
              </a:rPr>
              <a:t>Miranda v. Arizona</a:t>
            </a:r>
            <a:r>
              <a:rPr lang="en-US" sz="2400" i="1" dirty="0" smtClean="0"/>
              <a:t>- </a:t>
            </a:r>
            <a:r>
              <a:rPr lang="en-US" sz="2400" dirty="0" smtClean="0"/>
              <a:t>all suspects had to be read their rights before being questioned</a:t>
            </a:r>
          </a:p>
          <a:p>
            <a:pPr>
              <a:defRPr/>
            </a:pPr>
            <a:r>
              <a:rPr lang="en-US" sz="2800" dirty="0" smtClean="0"/>
              <a:t>Many of these decisions were controversial and not well-liked by the citizens of the U.S., but all of the decisions expanded___________________________.</a:t>
            </a:r>
            <a:endParaRPr lang="en-US" sz="2800" dirty="0"/>
          </a:p>
        </p:txBody>
      </p:sp>
      <p:sp>
        <p:nvSpPr>
          <p:cNvPr id="4" name="TextBox 3"/>
          <p:cNvSpPr txBox="1">
            <a:spLocks noChangeArrowheads="1"/>
          </p:cNvSpPr>
          <p:nvPr/>
        </p:nvSpPr>
        <p:spPr bwMode="auto">
          <a:xfrm>
            <a:off x="1981200" y="5638800"/>
            <a:ext cx="4495800" cy="584200"/>
          </a:xfrm>
          <a:prstGeom prst="rect">
            <a:avLst/>
          </a:prstGeom>
          <a:noFill/>
          <a:ln w="9525">
            <a:noFill/>
            <a:miter lim="800000"/>
            <a:headEnd/>
            <a:tailEnd/>
          </a:ln>
        </p:spPr>
        <p:txBody>
          <a:bodyPr>
            <a:spAutoFit/>
          </a:bodyPr>
          <a:lstStyle/>
          <a:p>
            <a:r>
              <a:rPr lang="en-US" sz="3200" b="1"/>
              <a:t>rights of the accused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to="" calcmode="lin" valueType="num">
                                      <p:cBhvr>
                                        <p:cTn id="37" dur="1" fill="hold"/>
                                        <p:tgtEl>
                                          <p:spTgt spid="4">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lstStyle/>
          <a:p>
            <a:pPr>
              <a:defRPr/>
            </a:pPr>
            <a:r>
              <a:rPr lang="en-US" b="1" i="1" dirty="0" smtClean="0">
                <a:solidFill>
                  <a:schemeClr val="accent3"/>
                </a:solidFill>
              </a:rPr>
              <a:t>MOVING TOWARD CONFLICT</a:t>
            </a:r>
            <a:endParaRPr lang="en-US" b="1" i="1" dirty="0">
              <a:solidFill>
                <a:schemeClr val="accent3"/>
              </a:solidFill>
            </a:endParaRPr>
          </a:p>
        </p:txBody>
      </p:sp>
      <p:sp>
        <p:nvSpPr>
          <p:cNvPr id="3" name="Content Placeholder 2"/>
          <p:cNvSpPr>
            <a:spLocks noGrp="1"/>
          </p:cNvSpPr>
          <p:nvPr>
            <p:ph idx="1"/>
          </p:nvPr>
        </p:nvSpPr>
        <p:spPr>
          <a:xfrm>
            <a:off x="0" y="533400"/>
            <a:ext cx="9144000" cy="6324600"/>
          </a:xfrm>
        </p:spPr>
        <p:txBody>
          <a:bodyPr>
            <a:noAutofit/>
          </a:bodyPr>
          <a:lstStyle/>
          <a:p>
            <a:pPr>
              <a:defRPr/>
            </a:pPr>
            <a:r>
              <a:rPr lang="en-US" sz="2400" dirty="0" smtClean="0"/>
              <a:t>Vietnam background info:</a:t>
            </a:r>
          </a:p>
          <a:p>
            <a:pPr lvl="1">
              <a:defRPr/>
            </a:pPr>
            <a:r>
              <a:rPr lang="en-US" sz="2200" dirty="0" smtClean="0"/>
              <a:t>France controlled </a:t>
            </a:r>
            <a:r>
              <a:rPr lang="en-US" sz="2200" b="1" dirty="0" smtClean="0">
                <a:solidFill>
                  <a:schemeClr val="accent6"/>
                </a:solidFill>
              </a:rPr>
              <a:t>Indochina</a:t>
            </a:r>
            <a:r>
              <a:rPr lang="en-US" sz="2200" dirty="0" smtClean="0"/>
              <a:t> (Vietnam, Cambodia, and Laos) prior to WWII</a:t>
            </a:r>
          </a:p>
          <a:p>
            <a:pPr lvl="1">
              <a:defRPr/>
            </a:pPr>
            <a:r>
              <a:rPr lang="en-US" sz="2200" dirty="0" smtClean="0"/>
              <a:t>Japan controlled it during WWII</a:t>
            </a:r>
          </a:p>
          <a:p>
            <a:pPr lvl="1">
              <a:defRPr/>
            </a:pPr>
            <a:r>
              <a:rPr lang="en-US" sz="2200" dirty="0" smtClean="0"/>
              <a:t>France (with U.S. support) came to reclaim it after WWII ended, but they were met with  great resistance from the </a:t>
            </a:r>
            <a:r>
              <a:rPr lang="en-US" sz="2200" b="1" dirty="0" smtClean="0">
                <a:solidFill>
                  <a:srgbClr val="FF0000"/>
                </a:solidFill>
              </a:rPr>
              <a:t>Vietminh </a:t>
            </a:r>
            <a:r>
              <a:rPr lang="en-US" sz="2200" b="1" dirty="0" smtClean="0"/>
              <a:t>(Vietnamese Communists)</a:t>
            </a:r>
            <a:r>
              <a:rPr lang="en-US" sz="2200" dirty="0" smtClean="0"/>
              <a:t> led by </a:t>
            </a:r>
            <a:r>
              <a:rPr lang="en-US" sz="2200" b="1" dirty="0" smtClean="0">
                <a:solidFill>
                  <a:srgbClr val="7030A0"/>
                </a:solidFill>
              </a:rPr>
              <a:t>Ho Chi Minh</a:t>
            </a:r>
          </a:p>
          <a:p>
            <a:pPr lvl="1">
              <a:defRPr/>
            </a:pPr>
            <a:r>
              <a:rPr lang="en-US" sz="2200" dirty="0" smtClean="0"/>
              <a:t>French will be defeated for good in 1954 at Dien Bien Phu</a:t>
            </a:r>
          </a:p>
          <a:p>
            <a:pPr>
              <a:defRPr/>
            </a:pPr>
            <a:r>
              <a:rPr lang="en-US" sz="2400" dirty="0" smtClean="0"/>
              <a:t>When the French left Vietnam, </a:t>
            </a:r>
            <a:r>
              <a:rPr lang="en-US" sz="2400" b="1" dirty="0" smtClean="0">
                <a:solidFill>
                  <a:srgbClr val="7030A0"/>
                </a:solidFill>
              </a:rPr>
              <a:t>Eisenhower</a:t>
            </a:r>
            <a:r>
              <a:rPr lang="en-US" sz="2400" dirty="0" smtClean="0"/>
              <a:t> felt that containing communism was all that mattered.  He then spoke of the </a:t>
            </a:r>
            <a:r>
              <a:rPr lang="en-US" sz="2400" b="1" u="sng" dirty="0" smtClean="0">
                <a:solidFill>
                  <a:srgbClr val="FF0000"/>
                </a:solidFill>
              </a:rPr>
              <a:t>domino theory</a:t>
            </a:r>
            <a:r>
              <a:rPr lang="en-US" sz="2400" dirty="0" smtClean="0"/>
              <a:t>- </a:t>
            </a:r>
            <a:r>
              <a:rPr lang="en-US" sz="2400" b="1" dirty="0" smtClean="0">
                <a:solidFill>
                  <a:srgbClr val="00B050"/>
                </a:solidFill>
              </a:rPr>
              <a:t>countries on the brink of communism were like a row of dominos, if one falls they all fall.</a:t>
            </a:r>
          </a:p>
          <a:p>
            <a:pPr>
              <a:defRPr/>
            </a:pPr>
            <a:r>
              <a:rPr lang="en-US" sz="2400" dirty="0" smtClean="0"/>
              <a:t>The U.S. and others came up with the </a:t>
            </a:r>
            <a:r>
              <a:rPr lang="en-US" sz="2400" b="1" u="sng" dirty="0">
                <a:solidFill>
                  <a:schemeClr val="accent6"/>
                </a:solidFill>
              </a:rPr>
              <a:t>Geneva Accords </a:t>
            </a:r>
            <a:r>
              <a:rPr lang="en-US" sz="2400" dirty="0"/>
              <a:t> </a:t>
            </a:r>
            <a:r>
              <a:rPr lang="en-US" sz="2400" dirty="0" smtClean="0"/>
              <a:t>in  1954:</a:t>
            </a:r>
          </a:p>
          <a:p>
            <a:pPr lvl="1">
              <a:defRPr/>
            </a:pPr>
            <a:r>
              <a:rPr lang="en-US" sz="2000" dirty="0" smtClean="0"/>
              <a:t>Vietnam was divided along the 17</a:t>
            </a:r>
            <a:r>
              <a:rPr lang="en-US" sz="2000" baseline="30000" dirty="0" smtClean="0"/>
              <a:t>th</a:t>
            </a:r>
            <a:r>
              <a:rPr lang="en-US" sz="2000" dirty="0" smtClean="0"/>
              <a:t> parallel with </a:t>
            </a:r>
            <a:r>
              <a:rPr lang="en-US" sz="2000" b="1" dirty="0" smtClean="0">
                <a:solidFill>
                  <a:srgbClr val="7030A0"/>
                </a:solidFill>
              </a:rPr>
              <a:t>Ho Chi Minh</a:t>
            </a:r>
            <a:r>
              <a:rPr lang="en-US" sz="2000" dirty="0" smtClean="0"/>
              <a:t> ruling the (Communist)north and the nationalists, led by </a:t>
            </a:r>
            <a:r>
              <a:rPr lang="en-US" sz="2000" b="1" dirty="0" smtClean="0">
                <a:solidFill>
                  <a:srgbClr val="7030A0"/>
                </a:solidFill>
              </a:rPr>
              <a:t>Ngo </a:t>
            </a:r>
            <a:r>
              <a:rPr lang="en-US" sz="2000" b="1" dirty="0" err="1" smtClean="0">
                <a:solidFill>
                  <a:srgbClr val="7030A0"/>
                </a:solidFill>
              </a:rPr>
              <a:t>Dinh</a:t>
            </a:r>
            <a:r>
              <a:rPr lang="en-US" sz="2000" b="1" dirty="0" smtClean="0">
                <a:solidFill>
                  <a:srgbClr val="7030A0"/>
                </a:solidFill>
              </a:rPr>
              <a:t> Diem,</a:t>
            </a:r>
            <a:r>
              <a:rPr lang="en-US" sz="2000" dirty="0" smtClean="0"/>
              <a:t> ruling the (Democratic)south. </a:t>
            </a:r>
          </a:p>
          <a:p>
            <a:pPr lvl="1">
              <a:defRPr/>
            </a:pPr>
            <a:r>
              <a:rPr lang="en-US" sz="2000" dirty="0" smtClean="0"/>
              <a:t>Unifying elections would be held in 1956.</a:t>
            </a:r>
            <a:endParaRPr lang="en-US" sz="2000" dirty="0"/>
          </a:p>
        </p:txBody>
      </p:sp>
      <p:pic>
        <p:nvPicPr>
          <p:cNvPr id="4" name="Picture 3" descr="Ho_Chi_Minh.jpg"/>
          <p:cNvPicPr>
            <a:picLocks noChangeAspect="1"/>
          </p:cNvPicPr>
          <p:nvPr/>
        </p:nvPicPr>
        <p:blipFill>
          <a:blip r:embed="rId2" cstate="print"/>
          <a:srcRect/>
          <a:stretch>
            <a:fillRect/>
          </a:stretch>
        </p:blipFill>
        <p:spPr bwMode="auto">
          <a:xfrm>
            <a:off x="6858000" y="457200"/>
            <a:ext cx="1979613" cy="160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to="" calcmode="lin" valueType="num">
                                      <p:cBhvr>
                                        <p:cTn id="27" dur="1" fill="hold"/>
                                        <p:tgtEl>
                                          <p:spTgt spid="4"/>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to="" calcmode="lin" valueType="num">
                                      <p:cBhvr>
                                        <p:cTn id="32" dur="1" fill="hold"/>
                                        <p:tgtEl>
                                          <p:spTgt spid="3">
                                            <p:txEl>
                                              <p:pRg st="4" end="4"/>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to="" calcmode="lin" valueType="num">
                                      <p:cBhvr>
                                        <p:cTn id="37" dur="1" fill="hold"/>
                                        <p:tgtEl>
                                          <p:spTgt spid="3">
                                            <p:txEl>
                                              <p:pRg st="5" end="5"/>
                                            </p:txEl>
                                          </p:spTgt>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to="" calcmode="lin" valueType="num">
                                      <p:cBhvr>
                                        <p:cTn id="42" dur="1" fill="hold"/>
                                        <p:tgtEl>
                                          <p:spTgt spid="3">
                                            <p:txEl>
                                              <p:pRg st="6" end="6"/>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to="" calcmode="lin" valueType="num">
                                      <p:cBhvr>
                                        <p:cTn id="47" dur="1" fill="hold"/>
                                        <p:tgtEl>
                                          <p:spTgt spid="3">
                                            <p:txEl>
                                              <p:pRg st="7" end="7"/>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 to="" calcmode="lin" valueType="num">
                                      <p:cBhvr>
                                        <p:cTn id="52" dur="1" fill="hold"/>
                                        <p:tgtEl>
                                          <p:spTgt spid="3">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lstStyle/>
          <a:p>
            <a:pPr>
              <a:defRPr/>
            </a:pPr>
            <a:r>
              <a:rPr lang="en-US" b="1" i="1" u="sng" dirty="0" smtClean="0">
                <a:solidFill>
                  <a:schemeClr val="tx1">
                    <a:lumMod val="50000"/>
                    <a:lumOff val="50000"/>
                  </a:schemeClr>
                </a:solidFill>
              </a:rPr>
              <a:t>WORLD MAP</a:t>
            </a:r>
            <a:endParaRPr lang="en-US" b="1" i="1" u="sng" dirty="0">
              <a:solidFill>
                <a:schemeClr val="tx1">
                  <a:lumMod val="50000"/>
                  <a:lumOff val="50000"/>
                </a:schemeClr>
              </a:solidFill>
            </a:endParaRPr>
          </a:p>
        </p:txBody>
      </p:sp>
      <p:pic>
        <p:nvPicPr>
          <p:cNvPr id="9219" name="Content Placeholder 3" descr="world_map_political.gif"/>
          <p:cNvPicPr>
            <a:picLocks noGrp="1" noChangeAspect="1"/>
          </p:cNvPicPr>
          <p:nvPr>
            <p:ph idx="1"/>
          </p:nvPr>
        </p:nvPicPr>
        <p:blipFill>
          <a:blip r:embed="rId2" cstate="print"/>
          <a:srcRect/>
          <a:stretch>
            <a:fillRect/>
          </a:stretch>
        </p:blipFill>
        <p:spPr>
          <a:xfrm>
            <a:off x="304800" y="838200"/>
            <a:ext cx="8534400" cy="5791200"/>
          </a:xfrm>
        </p:spPr>
      </p:pic>
      <p:sp>
        <p:nvSpPr>
          <p:cNvPr id="5" name="Left Arrow 4"/>
          <p:cNvSpPr/>
          <p:nvPr/>
        </p:nvSpPr>
        <p:spPr>
          <a:xfrm>
            <a:off x="7467600" y="2971800"/>
            <a:ext cx="11303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defRPr/>
            </a:pPr>
            <a:r>
              <a:rPr lang="en-US" sz="2400" dirty="0" smtClean="0"/>
              <a:t>The U.S. will approach Vietnam much like we did Korea.  </a:t>
            </a:r>
            <a:r>
              <a:rPr lang="en-US" sz="2400" u="sng" dirty="0" smtClean="0"/>
              <a:t>The main objective will be to contain communism.</a:t>
            </a:r>
            <a:r>
              <a:rPr lang="en-US" sz="2400" dirty="0" smtClean="0"/>
              <a:t>  </a:t>
            </a:r>
          </a:p>
          <a:p>
            <a:pPr>
              <a:defRPr/>
            </a:pPr>
            <a:r>
              <a:rPr lang="en-US" sz="2400" dirty="0" smtClean="0"/>
              <a:t>U.S. Presidents had funneled financial and military advisory aid into noncommunist resistance for years.  This did little to slow aggressive attacks in the south by the </a:t>
            </a:r>
            <a:r>
              <a:rPr lang="en-US" sz="2400" b="1" u="sng" dirty="0" smtClean="0">
                <a:solidFill>
                  <a:srgbClr val="FF0000"/>
                </a:solidFill>
              </a:rPr>
              <a:t>Vietcong</a:t>
            </a:r>
            <a:r>
              <a:rPr lang="en-US" sz="2400" dirty="0" smtClean="0"/>
              <a:t>- </a:t>
            </a:r>
            <a:r>
              <a:rPr lang="en-US" sz="2400" b="1" dirty="0" smtClean="0">
                <a:solidFill>
                  <a:srgbClr val="00B050"/>
                </a:solidFill>
              </a:rPr>
              <a:t>South Vietnamese communists that wanted to implement communism.</a:t>
            </a:r>
          </a:p>
          <a:p>
            <a:pPr>
              <a:defRPr/>
            </a:pPr>
            <a:r>
              <a:rPr lang="en-US" sz="2400" dirty="0" smtClean="0"/>
              <a:t>Another problem was that the South Vietnamese government, led by </a:t>
            </a:r>
            <a:r>
              <a:rPr lang="en-US" sz="2400" b="1" dirty="0" smtClean="0">
                <a:solidFill>
                  <a:srgbClr val="7030A0"/>
                </a:solidFill>
              </a:rPr>
              <a:t>Ngo Dinh Diem</a:t>
            </a:r>
            <a:r>
              <a:rPr lang="en-US" sz="2400" dirty="0" smtClean="0"/>
              <a:t>, was very corrupt, and many protested his policies. (See </a:t>
            </a:r>
            <a:r>
              <a:rPr lang="en-US" sz="2400" dirty="0" smtClean="0">
                <a:hlinkClick r:id="" action="ppaction://hlinkshowjump?jump=nextslide"/>
              </a:rPr>
              <a:t>picture</a:t>
            </a:r>
            <a:r>
              <a:rPr lang="en-US" sz="2400" dirty="0" smtClean="0"/>
              <a:t> ) He also refused to hold the unifying elections in 1956.</a:t>
            </a:r>
          </a:p>
          <a:p>
            <a:pPr lvl="1">
              <a:defRPr/>
            </a:pPr>
            <a:r>
              <a:rPr lang="en-US" sz="2000" dirty="0" smtClean="0"/>
              <a:t>How did the U.S. react?</a:t>
            </a:r>
          </a:p>
          <a:p>
            <a:pPr>
              <a:defRPr/>
            </a:pPr>
            <a:endParaRPr lang="en-US" sz="2400" dirty="0" smtClean="0"/>
          </a:p>
          <a:p>
            <a:pPr>
              <a:defRPr/>
            </a:pPr>
            <a:endParaRPr lang="en-US" sz="2400" dirty="0" smtClean="0"/>
          </a:p>
          <a:p>
            <a:pPr>
              <a:defRPr/>
            </a:pPr>
            <a:endParaRPr lang="en-US" sz="2400" dirty="0" smtClean="0"/>
          </a:p>
          <a:p>
            <a:pPr>
              <a:defRPr/>
            </a:pPr>
            <a:endParaRPr lang="en-US" sz="2400" dirty="0" smtClean="0"/>
          </a:p>
          <a:p>
            <a:pPr>
              <a:defRPr/>
            </a:pPr>
            <a:endParaRPr lang="en-US" sz="2400" dirty="0" smtClean="0"/>
          </a:p>
          <a:p>
            <a:pPr>
              <a:defRPr/>
            </a:pPr>
            <a:endParaRPr lang="en-US" sz="2400" dirty="0" smtClean="0"/>
          </a:p>
          <a:p>
            <a:pPr>
              <a:defRPr/>
            </a:pPr>
            <a:r>
              <a:rPr lang="en-US" sz="2400" dirty="0" smtClean="0"/>
              <a:t>Although the U.S. opposed it, </a:t>
            </a:r>
            <a:r>
              <a:rPr lang="en-US" sz="2400" b="1" dirty="0" smtClean="0">
                <a:solidFill>
                  <a:srgbClr val="7030A0"/>
                </a:solidFill>
              </a:rPr>
              <a:t>Diem</a:t>
            </a:r>
            <a:r>
              <a:rPr lang="en-US" sz="2400" dirty="0" smtClean="0"/>
              <a:t> was assassinated.  Governments and leaders that followed proved no better than </a:t>
            </a:r>
            <a:r>
              <a:rPr lang="en-US" sz="2400" b="1" dirty="0" smtClean="0">
                <a:solidFill>
                  <a:srgbClr val="7030A0"/>
                </a:solidFill>
              </a:rPr>
              <a:t>Diem</a:t>
            </a:r>
            <a:r>
              <a:rPr lang="en-US" sz="2400" dirty="0" smtClean="0"/>
              <a:t>.</a:t>
            </a:r>
          </a:p>
          <a:p>
            <a:pPr>
              <a:defRPr/>
            </a:pPr>
            <a:endParaRPr lang="en-US" sz="2400" dirty="0" smtClean="0"/>
          </a:p>
        </p:txBody>
      </p:sp>
      <p:pic>
        <p:nvPicPr>
          <p:cNvPr id="4" name="Picture 3" descr="Ngo Dien Diem.jpg"/>
          <p:cNvPicPr>
            <a:picLocks noChangeAspect="1"/>
          </p:cNvPicPr>
          <p:nvPr/>
        </p:nvPicPr>
        <p:blipFill>
          <a:blip r:embed="rId2" cstate="print"/>
          <a:srcRect/>
          <a:stretch>
            <a:fillRect/>
          </a:stretch>
        </p:blipFill>
        <p:spPr bwMode="auto">
          <a:xfrm>
            <a:off x="3810000" y="3397250"/>
            <a:ext cx="3140075" cy="2386013"/>
          </a:xfrm>
          <a:prstGeom prst="rect">
            <a:avLst/>
          </a:prstGeom>
          <a:noFill/>
          <a:ln w="9525">
            <a:noFill/>
            <a:miter lim="800000"/>
            <a:headEnd/>
            <a:tailEnd/>
          </a:ln>
        </p:spPr>
      </p:pic>
      <p:sp>
        <p:nvSpPr>
          <p:cNvPr id="6" name="TextBox 5"/>
          <p:cNvSpPr txBox="1">
            <a:spLocks noChangeArrowheads="1"/>
          </p:cNvSpPr>
          <p:nvPr/>
        </p:nvSpPr>
        <p:spPr bwMode="auto">
          <a:xfrm>
            <a:off x="3970338" y="3659188"/>
            <a:ext cx="2819400" cy="1862137"/>
          </a:xfrm>
          <a:prstGeom prst="rect">
            <a:avLst/>
          </a:prstGeom>
          <a:noFill/>
          <a:ln w="9525">
            <a:noFill/>
            <a:miter lim="800000"/>
            <a:headEnd/>
            <a:tailEnd/>
          </a:ln>
        </p:spPr>
        <p:txBody>
          <a:bodyPr>
            <a:spAutoFit/>
          </a:bodyPr>
          <a:lstStyle/>
          <a:p>
            <a:r>
              <a:rPr lang="en-US" sz="11500">
                <a:solidFill>
                  <a:srgbClr val="FF0000"/>
                </a:solidFill>
              </a:rPr>
              <a:t>RIP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par>
                                <p:cTn id="18" presetID="24"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to="" calcmode="lin" valueType="num">
                                      <p:cBhvr>
                                        <p:cTn id="20" dur="1" fill="hold"/>
                                        <p:tgtEl>
                                          <p:spTgt spid="3">
                                            <p:txEl>
                                              <p:pRg st="3" end="3"/>
                                            </p:txEl>
                                          </p:spTgt>
                                        </p:tgtEl>
                                        <p:attrNameLst>
                                          <p:attrName/>
                                        </p:attrNameLst>
                                      </p:cBhvr>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4"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to="" calcmode="lin" valueType="num">
                                      <p:cBhvr>
                                        <p:cTn id="25" dur="1" fill="hold"/>
                                        <p:tgtEl>
                                          <p:spTgt spid="4"/>
                                        </p:tgtEl>
                                        <p:attrNameLst>
                                          <p:attrName/>
                                        </p:attrNameLst>
                                      </p:cBhvr>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4" presetClass="entr" presetSubtype="0" fill="hold" grpId="0" nodeType="click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 to="" calcmode="lin" valueType="num">
                                      <p:cBhvr>
                                        <p:cTn id="30" dur="1" fill="hold"/>
                                        <p:tgtEl>
                                          <p:spTgt spid="3">
                                            <p:txEl>
                                              <p:pRg st="10" end="10"/>
                                            </p:txEl>
                                          </p:spTgt>
                                        </p:tgtEl>
                                        <p:attrNameLst>
                                          <p:attrName/>
                                        </p:attrNameLst>
                                      </p:cBhvr>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80">
                                          <p:stCondLst>
                                            <p:cond delay="0"/>
                                          </p:stCondLst>
                                        </p:cTn>
                                        <p:tgtEl>
                                          <p:spTgt spid="6"/>
                                        </p:tgtEl>
                                      </p:cBhvr>
                                    </p:animEffect>
                                    <p:anim calcmode="lin" valueType="num">
                                      <p:cBhvr>
                                        <p:cTn id="3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1" dur="26">
                                          <p:stCondLst>
                                            <p:cond delay="650"/>
                                          </p:stCondLst>
                                        </p:cTn>
                                        <p:tgtEl>
                                          <p:spTgt spid="6"/>
                                        </p:tgtEl>
                                      </p:cBhvr>
                                      <p:to x="100000" y="60000"/>
                                    </p:animScale>
                                    <p:animScale>
                                      <p:cBhvr>
                                        <p:cTn id="42" dur="166" decel="50000">
                                          <p:stCondLst>
                                            <p:cond delay="676"/>
                                          </p:stCondLst>
                                        </p:cTn>
                                        <p:tgtEl>
                                          <p:spTgt spid="6"/>
                                        </p:tgtEl>
                                      </p:cBhvr>
                                      <p:to x="100000" y="100000"/>
                                    </p:animScale>
                                    <p:animScale>
                                      <p:cBhvr>
                                        <p:cTn id="43" dur="26">
                                          <p:stCondLst>
                                            <p:cond delay="1312"/>
                                          </p:stCondLst>
                                        </p:cTn>
                                        <p:tgtEl>
                                          <p:spTgt spid="6"/>
                                        </p:tgtEl>
                                      </p:cBhvr>
                                      <p:to x="100000" y="80000"/>
                                    </p:animScale>
                                    <p:animScale>
                                      <p:cBhvr>
                                        <p:cTn id="44" dur="166" decel="50000">
                                          <p:stCondLst>
                                            <p:cond delay="1338"/>
                                          </p:stCondLst>
                                        </p:cTn>
                                        <p:tgtEl>
                                          <p:spTgt spid="6"/>
                                        </p:tgtEl>
                                      </p:cBhvr>
                                      <p:to x="100000" y="100000"/>
                                    </p:animScale>
                                    <p:animScale>
                                      <p:cBhvr>
                                        <p:cTn id="45" dur="26">
                                          <p:stCondLst>
                                            <p:cond delay="1642"/>
                                          </p:stCondLst>
                                        </p:cTn>
                                        <p:tgtEl>
                                          <p:spTgt spid="6"/>
                                        </p:tgtEl>
                                      </p:cBhvr>
                                      <p:to x="100000" y="90000"/>
                                    </p:animScale>
                                    <p:animScale>
                                      <p:cBhvr>
                                        <p:cTn id="46" dur="166" decel="50000">
                                          <p:stCondLst>
                                            <p:cond delay="1668"/>
                                          </p:stCondLst>
                                        </p:cTn>
                                        <p:tgtEl>
                                          <p:spTgt spid="6"/>
                                        </p:tgtEl>
                                      </p:cBhvr>
                                      <p:to x="100000" y="100000"/>
                                    </p:animScale>
                                    <p:animScale>
                                      <p:cBhvr>
                                        <p:cTn id="47" dur="26">
                                          <p:stCondLst>
                                            <p:cond delay="1808"/>
                                          </p:stCondLst>
                                        </p:cTn>
                                        <p:tgtEl>
                                          <p:spTgt spid="6"/>
                                        </p:tgtEl>
                                      </p:cBhvr>
                                      <p:to x="100000" y="95000"/>
                                    </p:animScale>
                                    <p:animScale>
                                      <p:cBhvr>
                                        <p:cTn id="4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B2296159A5AD341BB363B59B86E6C1A" ma:contentTypeVersion="2" ma:contentTypeDescription="Create a new document." ma:contentTypeScope="" ma:versionID="8b17ed88046708fd48aa82b76eca68f8">
  <xsd:schema xmlns:xsd="http://www.w3.org/2001/XMLSchema" xmlns:xs="http://www.w3.org/2001/XMLSchema" xmlns:p="http://schemas.microsoft.com/office/2006/metadata/properties" xmlns:ns2="d9f00b9c-e58d-4994-9860-7e1f037db5eb" targetNamespace="http://schemas.microsoft.com/office/2006/metadata/properties" ma:root="true" ma:fieldsID="b5568b7cac316ec7d1b63f07286558af" ns2:_="">
    <xsd:import namespace="d9f00b9c-e58d-4994-9860-7e1f037db5eb"/>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f00b9c-e58d-4994-9860-7e1f037db5e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34D8501-420C-41CA-8A92-442918CA549E}">
  <ds:schemaRefs>
    <ds:schemaRef ds:uri="http://schemas.microsoft.com/sharepoint/v3/contenttype/forms"/>
  </ds:schemaRefs>
</ds:datastoreItem>
</file>

<file path=customXml/itemProps2.xml><?xml version="1.0" encoding="utf-8"?>
<ds:datastoreItem xmlns:ds="http://schemas.openxmlformats.org/officeDocument/2006/customXml" ds:itemID="{10B2DF07-BF28-4FBD-95FE-BF6F0C5FB6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f00b9c-e58d-4994-9860-7e1f037db5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F1CAE3-DB48-4551-960B-78D2FE655624}">
  <ds:schemaRefs>
    <ds:schemaRef ds:uri="http://purl.org/dc/dcmitype/"/>
    <ds:schemaRef ds:uri="http://schemas.microsoft.com/office/2006/metadata/properties"/>
    <ds:schemaRef ds:uri="http://schemas.openxmlformats.org/package/2006/metadata/core-properties"/>
    <ds:schemaRef ds:uri="http://purl.org/dc/terms/"/>
    <ds:schemaRef ds:uri="http://schemas.microsoft.com/office/2006/documentManagement/types"/>
    <ds:schemaRef ds:uri="http://purl.org/dc/elements/1.1/"/>
    <ds:schemaRef ds:uri="d9f00b9c-e58d-4994-9860-7e1f037db5eb"/>
    <ds:schemaRef ds:uri="http://www.w3.org/XML/1998/namespa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15627</TotalTime>
  <Words>2987</Words>
  <Application>Microsoft Office PowerPoint</Application>
  <PresentationFormat>On-screen Show (4:3)</PresentationFormat>
  <Paragraphs>206</Paragraphs>
  <Slides>34</Slides>
  <Notes>9</Notes>
  <HiddenSlides>0</HiddenSlides>
  <MMClips>1</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UNITED STATES HISTORY</vt:lpstr>
      <vt:lpstr>THE GREAT SOCIETY</vt:lpstr>
      <vt:lpstr>PowerPoint Presentation</vt:lpstr>
      <vt:lpstr>PowerPoint Presentation</vt:lpstr>
      <vt:lpstr>PowerPoint Presentation</vt:lpstr>
      <vt:lpstr>The Warren Court</vt:lpstr>
      <vt:lpstr>MOVING TOWARD CONFLICT</vt:lpstr>
      <vt:lpstr>WORLD MAP</vt:lpstr>
      <vt:lpstr>PowerPoint Presentation</vt:lpstr>
      <vt:lpstr>“Barbecue Shows”</vt:lpstr>
      <vt:lpstr>PowerPoint Presentation</vt:lpstr>
      <vt:lpstr>U.S. Troops in Vietnam</vt:lpstr>
      <vt:lpstr>U.S. INVOLVEMENT AND ESCALATION</vt:lpstr>
      <vt:lpstr>VIETNAM</vt:lpstr>
      <vt:lpstr>Vietnam Battle Tactics</vt:lpstr>
      <vt:lpstr>Lt. Colonel Hal Moore</vt:lpstr>
      <vt:lpstr>Tunnel Rats</vt:lpstr>
      <vt:lpstr>PowerPoint Presentation</vt:lpstr>
      <vt:lpstr>1968: A TUMULTUOUS YEAR</vt:lpstr>
      <vt:lpstr>Lyndon B. Johnson</vt:lpstr>
      <vt:lpstr>1968</vt:lpstr>
      <vt:lpstr>1968 Election</vt:lpstr>
      <vt:lpstr>END OF THE WAR AND ITS LEGACY</vt:lpstr>
      <vt:lpstr>My Lai Massacre</vt:lpstr>
      <vt:lpstr>PowerPoint Presentation</vt:lpstr>
      <vt:lpstr>Kent State University</vt:lpstr>
      <vt:lpstr>PowerPoint Presentation</vt:lpstr>
      <vt:lpstr>PRESIDENT RICHARD NIXON</vt:lpstr>
      <vt:lpstr>THE NIXON ADMINISTRATION</vt:lpstr>
      <vt:lpstr>OPEC NATIONS WORLDWIDE</vt:lpstr>
      <vt:lpstr>OPEC NATIONS-ARABIAN PENINSULA</vt:lpstr>
      <vt:lpstr>PowerPoint Presentation</vt:lpstr>
      <vt:lpstr>WATERGATE: NIXON’S DOWNFALL</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STATES HISTORY</dc:title>
  <dc:creator>Owner</dc:creator>
  <cp:lastModifiedBy>Brand, Will</cp:lastModifiedBy>
  <cp:revision>94</cp:revision>
  <dcterms:created xsi:type="dcterms:W3CDTF">2010-03-08T14:37:40Z</dcterms:created>
  <dcterms:modified xsi:type="dcterms:W3CDTF">2017-04-12T00:24:41Z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0x010100DB2296159A5AD341BB363B59B86E6C1A</vt:lpwstr>
  </property>
</Properties>
</file>