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5" r:id="rId4"/>
    <p:sldId id="267" r:id="rId5"/>
    <p:sldId id="273" r:id="rId6"/>
    <p:sldId id="274" r:id="rId7"/>
    <p:sldId id="275" r:id="rId8"/>
    <p:sldId id="276" r:id="rId9"/>
    <p:sldId id="278" r:id="rId10"/>
    <p:sldId id="280" r:id="rId11"/>
    <p:sldId id="281" r:id="rId12"/>
    <p:sldId id="282" r:id="rId13"/>
    <p:sldId id="283" r:id="rId14"/>
    <p:sldId id="284" r:id="rId15"/>
    <p:sldId id="285" r:id="rId16"/>
    <p:sldId id="286" r:id="rId17"/>
    <p:sldId id="28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5E237C-3587-4CEE-9433-91A14FA03C0B}"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3D824-EDAC-4B5C-80E1-848AC64A3AE2}" type="slidenum">
              <a:rPr lang="en-US" smtClean="0"/>
              <a:t>‹#›</a:t>
            </a:fld>
            <a:endParaRPr lang="en-US"/>
          </a:p>
        </p:txBody>
      </p:sp>
    </p:spTree>
    <p:extLst>
      <p:ext uri="{BB962C8B-B14F-4D97-AF65-F5344CB8AC3E}">
        <p14:creationId xmlns:p14="http://schemas.microsoft.com/office/powerpoint/2010/main" val="3747315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5E237C-3587-4CEE-9433-91A14FA03C0B}"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3D824-EDAC-4B5C-80E1-848AC64A3AE2}" type="slidenum">
              <a:rPr lang="en-US" smtClean="0"/>
              <a:t>‹#›</a:t>
            </a:fld>
            <a:endParaRPr lang="en-US"/>
          </a:p>
        </p:txBody>
      </p:sp>
    </p:spTree>
    <p:extLst>
      <p:ext uri="{BB962C8B-B14F-4D97-AF65-F5344CB8AC3E}">
        <p14:creationId xmlns:p14="http://schemas.microsoft.com/office/powerpoint/2010/main" val="49607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5E237C-3587-4CEE-9433-91A14FA03C0B}"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3D824-EDAC-4B5C-80E1-848AC64A3AE2}" type="slidenum">
              <a:rPr lang="en-US" smtClean="0"/>
              <a:t>‹#›</a:t>
            </a:fld>
            <a:endParaRPr lang="en-US"/>
          </a:p>
        </p:txBody>
      </p:sp>
    </p:spTree>
    <p:extLst>
      <p:ext uri="{BB962C8B-B14F-4D97-AF65-F5344CB8AC3E}">
        <p14:creationId xmlns:p14="http://schemas.microsoft.com/office/powerpoint/2010/main" val="3093292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5E237C-3587-4CEE-9433-91A14FA03C0B}"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3D824-EDAC-4B5C-80E1-848AC64A3AE2}" type="slidenum">
              <a:rPr lang="en-US" smtClean="0"/>
              <a:t>‹#›</a:t>
            </a:fld>
            <a:endParaRPr lang="en-US"/>
          </a:p>
        </p:txBody>
      </p:sp>
    </p:spTree>
    <p:extLst>
      <p:ext uri="{BB962C8B-B14F-4D97-AF65-F5344CB8AC3E}">
        <p14:creationId xmlns:p14="http://schemas.microsoft.com/office/powerpoint/2010/main" val="2017126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5E237C-3587-4CEE-9433-91A14FA03C0B}"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3D824-EDAC-4B5C-80E1-848AC64A3AE2}" type="slidenum">
              <a:rPr lang="en-US" smtClean="0"/>
              <a:t>‹#›</a:t>
            </a:fld>
            <a:endParaRPr lang="en-US"/>
          </a:p>
        </p:txBody>
      </p:sp>
    </p:spTree>
    <p:extLst>
      <p:ext uri="{BB962C8B-B14F-4D97-AF65-F5344CB8AC3E}">
        <p14:creationId xmlns:p14="http://schemas.microsoft.com/office/powerpoint/2010/main" val="1925033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5E237C-3587-4CEE-9433-91A14FA03C0B}"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03D824-EDAC-4B5C-80E1-848AC64A3AE2}" type="slidenum">
              <a:rPr lang="en-US" smtClean="0"/>
              <a:t>‹#›</a:t>
            </a:fld>
            <a:endParaRPr lang="en-US"/>
          </a:p>
        </p:txBody>
      </p:sp>
    </p:spTree>
    <p:extLst>
      <p:ext uri="{BB962C8B-B14F-4D97-AF65-F5344CB8AC3E}">
        <p14:creationId xmlns:p14="http://schemas.microsoft.com/office/powerpoint/2010/main" val="2233106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5E237C-3587-4CEE-9433-91A14FA03C0B}" type="datetimeFigureOut">
              <a:rPr lang="en-US" smtClean="0"/>
              <a:t>4/6/2017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03D824-EDAC-4B5C-80E1-848AC64A3AE2}" type="slidenum">
              <a:rPr lang="en-US" smtClean="0"/>
              <a:t>‹#›</a:t>
            </a:fld>
            <a:endParaRPr lang="en-US"/>
          </a:p>
        </p:txBody>
      </p:sp>
    </p:spTree>
    <p:extLst>
      <p:ext uri="{BB962C8B-B14F-4D97-AF65-F5344CB8AC3E}">
        <p14:creationId xmlns:p14="http://schemas.microsoft.com/office/powerpoint/2010/main" val="221223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5E237C-3587-4CEE-9433-91A14FA03C0B}" type="datetimeFigureOut">
              <a:rPr lang="en-US" smtClean="0"/>
              <a:t>4/6/2017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03D824-EDAC-4B5C-80E1-848AC64A3AE2}" type="slidenum">
              <a:rPr lang="en-US" smtClean="0"/>
              <a:t>‹#›</a:t>
            </a:fld>
            <a:endParaRPr lang="en-US"/>
          </a:p>
        </p:txBody>
      </p:sp>
    </p:spTree>
    <p:extLst>
      <p:ext uri="{BB962C8B-B14F-4D97-AF65-F5344CB8AC3E}">
        <p14:creationId xmlns:p14="http://schemas.microsoft.com/office/powerpoint/2010/main" val="3087465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5E237C-3587-4CEE-9433-91A14FA03C0B}" type="datetimeFigureOut">
              <a:rPr lang="en-US" smtClean="0"/>
              <a:t>4/6/2017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03D824-EDAC-4B5C-80E1-848AC64A3AE2}" type="slidenum">
              <a:rPr lang="en-US" smtClean="0"/>
              <a:t>‹#›</a:t>
            </a:fld>
            <a:endParaRPr lang="en-US"/>
          </a:p>
        </p:txBody>
      </p:sp>
    </p:spTree>
    <p:extLst>
      <p:ext uri="{BB962C8B-B14F-4D97-AF65-F5344CB8AC3E}">
        <p14:creationId xmlns:p14="http://schemas.microsoft.com/office/powerpoint/2010/main" val="4060020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5E237C-3587-4CEE-9433-91A14FA03C0B}"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03D824-EDAC-4B5C-80E1-848AC64A3AE2}" type="slidenum">
              <a:rPr lang="en-US" smtClean="0"/>
              <a:t>‹#›</a:t>
            </a:fld>
            <a:endParaRPr lang="en-US"/>
          </a:p>
        </p:txBody>
      </p:sp>
    </p:spTree>
    <p:extLst>
      <p:ext uri="{BB962C8B-B14F-4D97-AF65-F5344CB8AC3E}">
        <p14:creationId xmlns:p14="http://schemas.microsoft.com/office/powerpoint/2010/main" val="1007509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5E237C-3587-4CEE-9433-91A14FA03C0B}"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03D824-EDAC-4B5C-80E1-848AC64A3AE2}" type="slidenum">
              <a:rPr lang="en-US" smtClean="0"/>
              <a:t>‹#›</a:t>
            </a:fld>
            <a:endParaRPr lang="en-US"/>
          </a:p>
        </p:txBody>
      </p:sp>
    </p:spTree>
    <p:extLst>
      <p:ext uri="{BB962C8B-B14F-4D97-AF65-F5344CB8AC3E}">
        <p14:creationId xmlns:p14="http://schemas.microsoft.com/office/powerpoint/2010/main" val="3215441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5E237C-3587-4CEE-9433-91A14FA03C0B}" type="datetimeFigureOut">
              <a:rPr lang="en-US" smtClean="0"/>
              <a:t>4/6/2017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03D824-EDAC-4B5C-80E1-848AC64A3AE2}" type="slidenum">
              <a:rPr lang="en-US" smtClean="0"/>
              <a:t>‹#›</a:t>
            </a:fld>
            <a:endParaRPr lang="en-US"/>
          </a:p>
        </p:txBody>
      </p:sp>
    </p:spTree>
    <p:extLst>
      <p:ext uri="{BB962C8B-B14F-4D97-AF65-F5344CB8AC3E}">
        <p14:creationId xmlns:p14="http://schemas.microsoft.com/office/powerpoint/2010/main" val="3376099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iU83R7rpXQ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media" Target="../media/media3.mp3"/><Relationship Id="rId7" Type="http://schemas.openxmlformats.org/officeDocument/2006/relationships/image" Target="../media/image3.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png"/><Relationship Id="rId5" Type="http://schemas.openxmlformats.org/officeDocument/2006/relationships/slideLayout" Target="../slideLayouts/slideLayout2.xml"/><Relationship Id="rId4" Type="http://schemas.openxmlformats.org/officeDocument/2006/relationships/audio" Target="../media/media3.mp3"/></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8686800" cy="2590800"/>
          </a:xfrm>
        </p:spPr>
        <p:txBody>
          <a:bodyPr/>
          <a:lstStyle/>
          <a:p>
            <a:r>
              <a:rPr lang="en-US" sz="2800" b="1" dirty="0" smtClean="0">
                <a:solidFill>
                  <a:srgbClr val="7030A0"/>
                </a:solidFill>
              </a:rPr>
              <a:t>President Kennedy </a:t>
            </a:r>
            <a:r>
              <a:rPr lang="en-US" sz="2800" dirty="0" smtClean="0"/>
              <a:t>wanted to end the freedom rides as quickly as possible to prevent more violence, but also to keep from upsetting and pushing away Southern voters.</a:t>
            </a:r>
            <a:br>
              <a:rPr lang="en-US" sz="2800" dirty="0" smtClean="0"/>
            </a:br>
            <a:endParaRPr lang="en-US" sz="2800" dirty="0"/>
          </a:p>
        </p:txBody>
      </p:sp>
    </p:spTree>
    <p:extLst>
      <p:ext uri="{BB962C8B-B14F-4D97-AF65-F5344CB8AC3E}">
        <p14:creationId xmlns:p14="http://schemas.microsoft.com/office/powerpoint/2010/main" val="91331236"/>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US" dirty="0" smtClean="0"/>
              <a:t>The end of the Movement?</a:t>
            </a:r>
            <a:endParaRPr lang="en-US" dirty="0"/>
          </a:p>
        </p:txBody>
      </p:sp>
      <p:sp>
        <p:nvSpPr>
          <p:cNvPr id="3" name="Content Placeholder 2"/>
          <p:cNvSpPr>
            <a:spLocks noGrp="1"/>
          </p:cNvSpPr>
          <p:nvPr>
            <p:ph idx="1"/>
          </p:nvPr>
        </p:nvSpPr>
        <p:spPr>
          <a:xfrm>
            <a:off x="0" y="914400"/>
            <a:ext cx="9144000" cy="5638800"/>
          </a:xfrm>
        </p:spPr>
        <p:txBody>
          <a:bodyPr>
            <a:normAutofit lnSpcReduction="10000"/>
          </a:bodyPr>
          <a:lstStyle/>
          <a:p>
            <a:pPr>
              <a:defRPr/>
            </a:pPr>
            <a:r>
              <a:rPr lang="en-US" sz="2400" dirty="0" smtClean="0"/>
              <a:t>The </a:t>
            </a:r>
            <a:r>
              <a:rPr lang="en-US" sz="2400" b="1" u="sng" dirty="0" smtClean="0">
                <a:solidFill>
                  <a:srgbClr val="7030A0"/>
                </a:solidFill>
              </a:rPr>
              <a:t>Kerner Commission</a:t>
            </a:r>
            <a:r>
              <a:rPr lang="en-US" sz="2400" dirty="0" smtClean="0"/>
              <a:t> was called upon to investigate the cause of the riots, and they determined that they were caused by………………….(shockingly)</a:t>
            </a:r>
          </a:p>
          <a:p>
            <a:pPr lvl="1">
              <a:defRPr/>
            </a:pPr>
            <a:r>
              <a:rPr lang="en-US" sz="2400" dirty="0" smtClean="0"/>
              <a:t>White racism!</a:t>
            </a:r>
          </a:p>
          <a:p>
            <a:pPr>
              <a:defRPr/>
            </a:pPr>
            <a:r>
              <a:rPr lang="en-US" sz="2400" dirty="0" smtClean="0"/>
              <a:t>Unfortunately, </a:t>
            </a:r>
            <a:r>
              <a:rPr lang="en-US" sz="2400" b="1" dirty="0" smtClean="0">
                <a:solidFill>
                  <a:srgbClr val="7030A0"/>
                </a:solidFill>
              </a:rPr>
              <a:t>MLK Jr</a:t>
            </a:r>
            <a:r>
              <a:rPr lang="en-US" sz="2400" dirty="0" smtClean="0"/>
              <a:t>. will not see his journey through to the finish.  On April 4, 1968, </a:t>
            </a:r>
            <a:r>
              <a:rPr lang="en-US" sz="2400" b="1" dirty="0" smtClean="0">
                <a:solidFill>
                  <a:srgbClr val="7030A0"/>
                </a:solidFill>
              </a:rPr>
              <a:t>MLK</a:t>
            </a:r>
            <a:r>
              <a:rPr lang="en-US" sz="2400" dirty="0" smtClean="0"/>
              <a:t> was assassinated in Memphis at the Lorraine Motel by </a:t>
            </a:r>
            <a:r>
              <a:rPr lang="en-US" sz="2400" b="1" dirty="0" smtClean="0">
                <a:solidFill>
                  <a:srgbClr val="7030A0"/>
                </a:solidFill>
              </a:rPr>
              <a:t>James Earl Ray</a:t>
            </a:r>
            <a:r>
              <a:rPr lang="en-US" sz="2400" dirty="0" smtClean="0"/>
              <a:t>.  His death will bring a drastic slow down to the civil rights movement.</a:t>
            </a:r>
          </a:p>
          <a:p>
            <a:pPr>
              <a:defRPr/>
            </a:pPr>
            <a:r>
              <a:rPr lang="en-US" sz="2400" dirty="0" smtClean="0"/>
              <a:t>Notable accomplishments of the civil rights movement:</a:t>
            </a:r>
          </a:p>
          <a:p>
            <a:pPr lvl="1">
              <a:defRPr/>
            </a:pPr>
            <a:r>
              <a:rPr lang="en-US" sz="2400" dirty="0" smtClean="0"/>
              <a:t>The anti-discrimination laws helped other minority groups too</a:t>
            </a:r>
          </a:p>
          <a:p>
            <a:pPr lvl="1">
              <a:defRPr/>
            </a:pPr>
            <a:r>
              <a:rPr lang="en-US" sz="2400" dirty="0" smtClean="0"/>
              <a:t>African-Americans made significant gains in both voting and jobs</a:t>
            </a:r>
          </a:p>
          <a:p>
            <a:pPr lvl="1">
              <a:defRPr/>
            </a:pPr>
            <a:r>
              <a:rPr lang="en-US" sz="2400" b="1" u="sng" dirty="0" smtClean="0">
                <a:solidFill>
                  <a:srgbClr val="FF0000"/>
                </a:solidFill>
              </a:rPr>
              <a:t>Affirmative action</a:t>
            </a:r>
            <a:r>
              <a:rPr lang="en-US" sz="2400" dirty="0" smtClean="0"/>
              <a:t>- </a:t>
            </a:r>
            <a:r>
              <a:rPr lang="en-US" sz="2400" b="1" dirty="0" smtClean="0">
                <a:solidFill>
                  <a:srgbClr val="00B050"/>
                </a:solidFill>
              </a:rPr>
              <a:t>program designed to give preferential treatment to minority groups who had suffered discrimination</a:t>
            </a:r>
            <a:r>
              <a:rPr lang="en-US" sz="2400" dirty="0" smtClean="0"/>
              <a:t>—programs were initiated and continue today.</a:t>
            </a:r>
          </a:p>
          <a:p>
            <a:endParaRPr lang="en-US" dirty="0"/>
          </a:p>
        </p:txBody>
      </p:sp>
    </p:spTree>
    <p:extLst>
      <p:ext uri="{BB962C8B-B14F-4D97-AF65-F5344CB8AC3E}">
        <p14:creationId xmlns:p14="http://schemas.microsoft.com/office/powerpoint/2010/main" val="3799371291"/>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heckerboard(across)">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to="" calcmode="lin" valueType="num">
                                      <p:cBhvr>
                                        <p:cTn id="30" dur="1" fill="hold"/>
                                        <p:tgtEl>
                                          <p:spTgt spid="3">
                                            <p:txEl>
                                              <p:pRg st="5" end="5"/>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to="" calcmode="lin" valueType="num">
                                      <p:cBhvr>
                                        <p:cTn id="35"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934200" cy="609600"/>
          </a:xfrm>
        </p:spPr>
        <p:txBody>
          <a:bodyPr>
            <a:normAutofit fontScale="90000"/>
          </a:bodyPr>
          <a:lstStyle/>
          <a:p>
            <a:pPr algn="l">
              <a:defRPr/>
            </a:pPr>
            <a:r>
              <a:rPr lang="en-US" b="1" i="1" dirty="0" smtClean="0">
                <a:solidFill>
                  <a:schemeClr val="accent3"/>
                </a:solidFill>
              </a:rPr>
              <a:t>AN ERA OF SOCIAL CHANGE</a:t>
            </a:r>
            <a:endParaRPr lang="en-US" b="1" i="1" dirty="0">
              <a:solidFill>
                <a:schemeClr val="accent3"/>
              </a:solidFill>
            </a:endParaRPr>
          </a:p>
        </p:txBody>
      </p:sp>
      <p:sp>
        <p:nvSpPr>
          <p:cNvPr id="3" name="Content Placeholder 2"/>
          <p:cNvSpPr>
            <a:spLocks noGrp="1"/>
          </p:cNvSpPr>
          <p:nvPr>
            <p:ph idx="1"/>
          </p:nvPr>
        </p:nvSpPr>
        <p:spPr>
          <a:xfrm>
            <a:off x="0" y="609600"/>
            <a:ext cx="9144000" cy="6248400"/>
          </a:xfrm>
        </p:spPr>
        <p:txBody>
          <a:bodyPr/>
          <a:lstStyle/>
          <a:p>
            <a:pPr>
              <a:defRPr/>
            </a:pPr>
            <a:r>
              <a:rPr lang="en-US" sz="2400" dirty="0" smtClean="0"/>
              <a:t>Many other minority groups saw the progress made by African-Americans, and they, too, began to work for more rights and liberties.</a:t>
            </a:r>
          </a:p>
          <a:p>
            <a:pPr>
              <a:defRPr/>
            </a:pPr>
            <a:r>
              <a:rPr lang="en-US" sz="2400" dirty="0" smtClean="0"/>
              <a:t>Latino Americans (Hispanics)</a:t>
            </a:r>
          </a:p>
          <a:p>
            <a:pPr lvl="1">
              <a:defRPr/>
            </a:pPr>
            <a:r>
              <a:rPr lang="en-US" sz="2400" dirty="0" smtClean="0"/>
              <a:t>The Latino American population in the U.S. tripled during the 1960s.  </a:t>
            </a:r>
          </a:p>
          <a:p>
            <a:pPr lvl="1">
              <a:defRPr/>
            </a:pPr>
            <a:r>
              <a:rPr lang="en-US" sz="2400" dirty="0" smtClean="0"/>
              <a:t>They encountered prejudice and discrimination in jobs and housing as well.  As their population increased, so did their desire and demand for representation.</a:t>
            </a:r>
          </a:p>
          <a:p>
            <a:pPr lvl="1">
              <a:defRPr/>
            </a:pPr>
            <a:r>
              <a:rPr lang="en-US" sz="2400" dirty="0" smtClean="0"/>
              <a:t>One Latino that stepped up in this area was </a:t>
            </a:r>
            <a:r>
              <a:rPr lang="en-US" sz="2400" b="1" dirty="0" smtClean="0">
                <a:solidFill>
                  <a:srgbClr val="7030A0"/>
                </a:solidFill>
              </a:rPr>
              <a:t>Cesar Chavez</a:t>
            </a:r>
            <a:r>
              <a:rPr lang="en-US" sz="2400" dirty="0" smtClean="0"/>
              <a:t>.  He will be responsible for creating a union for migrant Latino farm workers (</a:t>
            </a:r>
            <a:r>
              <a:rPr lang="en-US" sz="2400" b="1" dirty="0" smtClean="0">
                <a:solidFill>
                  <a:schemeClr val="accent6"/>
                </a:solidFill>
              </a:rPr>
              <a:t>United Farm Workers</a:t>
            </a:r>
            <a:r>
              <a:rPr lang="en-US" sz="2400" dirty="0" smtClean="0"/>
              <a:t>).</a:t>
            </a:r>
          </a:p>
          <a:p>
            <a:pPr lvl="1">
              <a:buFont typeface="Arial" charset="0"/>
              <a:buNone/>
              <a:defRPr/>
            </a:pPr>
            <a:endParaRPr lang="en-US" sz="2400" dirty="0" smtClean="0"/>
          </a:p>
          <a:p>
            <a:pPr lvl="1">
              <a:buFont typeface="Arial" charset="0"/>
              <a:buNone/>
              <a:defRPr/>
            </a:pPr>
            <a:r>
              <a:rPr lang="en-US" sz="2400" dirty="0" smtClean="0"/>
              <a:t>Cesar Chavez</a:t>
            </a:r>
          </a:p>
          <a:p>
            <a:pPr lvl="1">
              <a:buFont typeface="Arial" charset="0"/>
              <a:buNone/>
              <a:defRPr/>
            </a:pPr>
            <a:endParaRPr lang="en-US" sz="2400" dirty="0" smtClean="0"/>
          </a:p>
        </p:txBody>
      </p:sp>
    </p:spTree>
    <p:extLst>
      <p:ext uri="{BB962C8B-B14F-4D97-AF65-F5344CB8AC3E}">
        <p14:creationId xmlns:p14="http://schemas.microsoft.com/office/powerpoint/2010/main" val="3518540589"/>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to="" calcmode="lin" valueType="num">
                                      <p:cBhvr>
                                        <p:cTn id="32"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lgn="l"/>
            <a:r>
              <a:rPr lang="en-US" sz="2800" dirty="0" smtClean="0"/>
              <a:t>Chavez and the UFW work to improve working conditions by utilizing boycotts</a:t>
            </a:r>
            <a:endParaRPr lang="en-US" sz="2800" dirty="0"/>
          </a:p>
        </p:txBody>
      </p:sp>
      <p:sp>
        <p:nvSpPr>
          <p:cNvPr id="8" name="TextBox 7"/>
          <p:cNvSpPr txBox="1"/>
          <p:nvPr/>
        </p:nvSpPr>
        <p:spPr>
          <a:xfrm>
            <a:off x="0" y="4680607"/>
            <a:ext cx="6477000" cy="2246769"/>
          </a:xfrm>
          <a:prstGeom prst="rect">
            <a:avLst/>
          </a:prstGeom>
          <a:noFill/>
        </p:spPr>
        <p:txBody>
          <a:bodyPr wrap="square" rtlCol="0">
            <a:spAutoFit/>
          </a:bodyPr>
          <a:lstStyle/>
          <a:p>
            <a:r>
              <a:rPr lang="en-US" sz="2800" dirty="0" smtClean="0">
                <a:solidFill>
                  <a:srgbClr val="7030A0"/>
                </a:solidFill>
              </a:rPr>
              <a:t>Jose Angel Gutierrez</a:t>
            </a:r>
            <a:r>
              <a:rPr lang="en-US" sz="2800" dirty="0" smtClean="0"/>
              <a:t> set out to organize Hispanics politically.  He founded the Hispanic political party, </a:t>
            </a:r>
            <a:r>
              <a:rPr lang="en-US" sz="2800" dirty="0" smtClean="0">
                <a:solidFill>
                  <a:schemeClr val="accent6">
                    <a:lumMod val="75000"/>
                  </a:schemeClr>
                </a:solidFill>
              </a:rPr>
              <a:t>La Raza Unida</a:t>
            </a:r>
            <a:r>
              <a:rPr lang="en-US" sz="2800" dirty="0" smtClean="0"/>
              <a:t>-which met with some success.</a:t>
            </a:r>
            <a:endParaRPr lang="en-US" sz="2800" dirty="0">
              <a:solidFill>
                <a:srgbClr val="7030A0"/>
              </a:solidFill>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17303282"/>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686800" cy="5715000"/>
          </a:xfrm>
        </p:spPr>
        <p:txBody>
          <a:bodyPr/>
          <a:lstStyle/>
          <a:p>
            <a:r>
              <a:rPr lang="en-US" dirty="0" smtClean="0"/>
              <a:t>Another area of concern for Hispanics was education.  They wanted to promote </a:t>
            </a:r>
            <a:r>
              <a:rPr lang="en-US" b="1" dirty="0" smtClean="0">
                <a:solidFill>
                  <a:srgbClr val="FF0000"/>
                </a:solidFill>
              </a:rPr>
              <a:t>bilingualism</a:t>
            </a:r>
            <a:r>
              <a:rPr lang="en-US" b="1" dirty="0" smtClean="0"/>
              <a:t> </a:t>
            </a:r>
            <a:r>
              <a:rPr lang="en-US" b="1" dirty="0" smtClean="0">
                <a:solidFill>
                  <a:srgbClr val="00B050"/>
                </a:solidFill>
              </a:rPr>
              <a:t>(the practice of teaching immigrants in their own language while learning English)</a:t>
            </a:r>
            <a:r>
              <a:rPr lang="en-US" b="1" dirty="0" smtClean="0"/>
              <a:t>.</a:t>
            </a:r>
          </a:p>
          <a:p>
            <a:r>
              <a:rPr lang="en-US" dirty="0" smtClean="0"/>
              <a:t>This was achieved with the passage of the </a:t>
            </a:r>
            <a:r>
              <a:rPr lang="en-US" b="1" dirty="0" smtClean="0">
                <a:solidFill>
                  <a:srgbClr val="7030A0"/>
                </a:solidFill>
              </a:rPr>
              <a:t>Bilingual Education Act </a:t>
            </a:r>
            <a:r>
              <a:rPr lang="en-US" dirty="0" smtClean="0"/>
              <a:t>in 1968.  However, many states began to pass laws to make English the official language in their state beginning in the 1980s.</a:t>
            </a:r>
            <a:endParaRPr lang="en-US" dirty="0"/>
          </a:p>
        </p:txBody>
      </p:sp>
    </p:spTree>
    <p:extLst>
      <p:ext uri="{BB962C8B-B14F-4D97-AF65-F5344CB8AC3E}">
        <p14:creationId xmlns:p14="http://schemas.microsoft.com/office/powerpoint/2010/main" val="1732146424"/>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defRPr/>
            </a:pPr>
            <a:r>
              <a:rPr lang="en-US" sz="2400" dirty="0" smtClean="0"/>
              <a:t>Women</a:t>
            </a:r>
          </a:p>
          <a:p>
            <a:pPr lvl="1">
              <a:defRPr/>
            </a:pPr>
            <a:r>
              <a:rPr lang="en-US" sz="2400" dirty="0" smtClean="0"/>
              <a:t>Women also started their own movement during the 60s called </a:t>
            </a:r>
            <a:r>
              <a:rPr lang="en-US" sz="2400" b="1" u="sng" dirty="0" smtClean="0">
                <a:solidFill>
                  <a:srgbClr val="FF0000"/>
                </a:solidFill>
              </a:rPr>
              <a:t>feminism</a:t>
            </a:r>
            <a:r>
              <a:rPr lang="en-US" sz="2400" dirty="0" smtClean="0"/>
              <a:t>- </a:t>
            </a:r>
            <a:r>
              <a:rPr lang="en-US" sz="2400" b="1" dirty="0" smtClean="0">
                <a:solidFill>
                  <a:srgbClr val="00B050"/>
                </a:solidFill>
              </a:rPr>
              <a:t>belief that women should have economic, political, and social equality with men</a:t>
            </a:r>
            <a:r>
              <a:rPr lang="en-US" sz="2400" dirty="0" smtClean="0"/>
              <a:t>.  The movement began in the 1950s with the publication of </a:t>
            </a:r>
            <a:r>
              <a:rPr lang="en-US" sz="2400" b="1" dirty="0" smtClean="0">
                <a:solidFill>
                  <a:srgbClr val="7030A0"/>
                </a:solidFill>
              </a:rPr>
              <a:t>Betty Friedan’s</a:t>
            </a:r>
            <a:r>
              <a:rPr lang="en-US" sz="2400" dirty="0" smtClean="0"/>
              <a:t>, </a:t>
            </a:r>
            <a:r>
              <a:rPr lang="en-US" sz="2400" i="1" dirty="0" smtClean="0"/>
              <a:t>The Feminine Mystique.</a:t>
            </a:r>
            <a:endParaRPr lang="en-US" sz="2400" dirty="0" smtClean="0"/>
          </a:p>
          <a:p>
            <a:pPr lvl="1">
              <a:defRPr/>
            </a:pPr>
            <a:r>
              <a:rPr lang="en-US" sz="2400" dirty="0" smtClean="0"/>
              <a:t>The feminism movement gained steam in 1966 with the creation of the </a:t>
            </a:r>
            <a:r>
              <a:rPr lang="en-US" sz="2400" b="1" dirty="0" smtClean="0">
                <a:solidFill>
                  <a:schemeClr val="accent6"/>
                </a:solidFill>
              </a:rPr>
              <a:t>National Organization for Women</a:t>
            </a:r>
            <a:r>
              <a:rPr lang="en-US" sz="2400" dirty="0" smtClean="0"/>
              <a:t> (</a:t>
            </a:r>
            <a:r>
              <a:rPr lang="en-US" sz="2400" b="1" dirty="0" smtClean="0">
                <a:solidFill>
                  <a:schemeClr val="accent6"/>
                </a:solidFill>
              </a:rPr>
              <a:t>NOW</a:t>
            </a:r>
            <a:r>
              <a:rPr lang="en-US" sz="2400" dirty="0" smtClean="0"/>
              <a:t>)- organization that pushed for women’s rights and equality of opportunity.</a:t>
            </a:r>
          </a:p>
          <a:p>
            <a:pPr lvl="1">
              <a:defRPr/>
            </a:pPr>
            <a:r>
              <a:rPr lang="en-US" sz="2400" dirty="0" smtClean="0"/>
              <a:t>Not all women supported feminism (ex. </a:t>
            </a:r>
            <a:r>
              <a:rPr lang="en-US" sz="2400" b="1" dirty="0" smtClean="0">
                <a:solidFill>
                  <a:srgbClr val="7030A0"/>
                </a:solidFill>
              </a:rPr>
              <a:t>Phyllis Schlafly</a:t>
            </a:r>
            <a:r>
              <a:rPr lang="en-US" sz="2400" dirty="0" smtClean="0"/>
              <a:t>), but many such as </a:t>
            </a:r>
            <a:r>
              <a:rPr lang="en-US" sz="2400" b="1" dirty="0" smtClean="0">
                <a:solidFill>
                  <a:srgbClr val="7030A0"/>
                </a:solidFill>
              </a:rPr>
              <a:t>Gloria Steinem</a:t>
            </a:r>
            <a:r>
              <a:rPr lang="en-US" sz="2400" dirty="0" smtClean="0"/>
              <a:t> (founder of </a:t>
            </a:r>
            <a:r>
              <a:rPr lang="en-US" sz="2400" b="1" u="sng" dirty="0" smtClean="0">
                <a:solidFill>
                  <a:srgbClr val="0070C0"/>
                </a:solidFill>
              </a:rPr>
              <a:t>Ms. Magazine</a:t>
            </a:r>
            <a:r>
              <a:rPr lang="en-US" sz="2400" dirty="0" smtClean="0"/>
              <a:t>) fought even harder.</a:t>
            </a:r>
          </a:p>
          <a:p>
            <a:pPr lvl="1">
              <a:defRPr/>
            </a:pPr>
            <a:r>
              <a:rPr lang="en-US" sz="2400" dirty="0" smtClean="0"/>
              <a:t>Controversial topics</a:t>
            </a:r>
          </a:p>
          <a:p>
            <a:pPr lvl="2">
              <a:defRPr/>
            </a:pPr>
            <a:r>
              <a:rPr lang="en-US" b="1" dirty="0" smtClean="0">
                <a:solidFill>
                  <a:schemeClr val="accent6">
                    <a:lumMod val="75000"/>
                  </a:schemeClr>
                </a:solidFill>
              </a:rPr>
              <a:t>Equal Rights Amendment</a:t>
            </a:r>
            <a:r>
              <a:rPr lang="en-US" dirty="0" smtClean="0">
                <a:solidFill>
                  <a:schemeClr val="accent6">
                    <a:lumMod val="75000"/>
                  </a:schemeClr>
                </a:solidFill>
              </a:rPr>
              <a:t> </a:t>
            </a:r>
            <a:r>
              <a:rPr lang="en-US" dirty="0" smtClean="0"/>
              <a:t>was passed by Congress in 1972, but it failed in 1982 when too few states had ratified it.</a:t>
            </a:r>
            <a:endParaRPr lang="en-US" b="1" dirty="0" smtClean="0">
              <a:solidFill>
                <a:schemeClr val="accent6">
                  <a:lumMod val="75000"/>
                </a:schemeClr>
              </a:solidFill>
            </a:endParaRPr>
          </a:p>
          <a:p>
            <a:pPr lvl="2">
              <a:defRPr/>
            </a:pPr>
            <a:r>
              <a:rPr lang="en-US" dirty="0" smtClean="0"/>
              <a:t>Woman’s right to have an abortion--</a:t>
            </a:r>
            <a:r>
              <a:rPr lang="en-US" b="1" i="1" u="sng" dirty="0" smtClean="0">
                <a:solidFill>
                  <a:schemeClr val="accent6"/>
                </a:solidFill>
              </a:rPr>
              <a:t>Roe v. Wade (1973)</a:t>
            </a:r>
          </a:p>
          <a:p>
            <a:pPr lvl="2">
              <a:defRPr/>
            </a:pPr>
            <a:r>
              <a:rPr lang="en-US" sz="2800" b="1" i="1" dirty="0" smtClean="0">
                <a:solidFill>
                  <a:schemeClr val="accent6"/>
                </a:solidFill>
              </a:rPr>
              <a:t>Title IX</a:t>
            </a:r>
            <a:r>
              <a:rPr lang="en-US" sz="2800" b="1" dirty="0" smtClean="0"/>
              <a:t> </a:t>
            </a:r>
            <a:r>
              <a:rPr lang="en-US" dirty="0" smtClean="0"/>
              <a:t>is passed to help level the playing field for female athletes in high school and college.</a:t>
            </a:r>
            <a:endParaRPr lang="en-US" b="1" i="1" u="sng" dirty="0" smtClean="0">
              <a:solidFill>
                <a:schemeClr val="accent6"/>
              </a:solidFill>
            </a:endParaRPr>
          </a:p>
          <a:p>
            <a:pPr lvl="2">
              <a:defRPr/>
            </a:pPr>
            <a:endParaRPr lang="en-US" sz="2000" dirty="0" smtClean="0"/>
          </a:p>
        </p:txBody>
      </p:sp>
    </p:spTree>
    <p:extLst>
      <p:ext uri="{BB962C8B-B14F-4D97-AF65-F5344CB8AC3E}">
        <p14:creationId xmlns:p14="http://schemas.microsoft.com/office/powerpoint/2010/main" val="4006795837"/>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to="" calcmode="lin" valueType="num">
                                      <p:cBhvr>
                                        <p:cTn id="32" dur="1" fill="hold"/>
                                        <p:tgtEl>
                                          <p:spTgt spid="3">
                                            <p:txEl>
                                              <p:pRg st="6" end="6"/>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to="" calcmode="lin" valueType="num">
                                      <p:cBhvr>
                                        <p:cTn id="37"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534400" cy="6324599"/>
          </a:xfrm>
        </p:spPr>
        <p:txBody>
          <a:bodyPr/>
          <a:lstStyle/>
          <a:p>
            <a:r>
              <a:rPr lang="en-US" dirty="0" smtClean="0"/>
              <a:t>Indians (Native American Indians)</a:t>
            </a:r>
          </a:p>
          <a:p>
            <a:pPr lvl="1"/>
            <a:r>
              <a:rPr lang="en-US" dirty="0" smtClean="0">
                <a:solidFill>
                  <a:srgbClr val="FFC000"/>
                </a:solidFill>
              </a:rPr>
              <a:t>AIM</a:t>
            </a:r>
            <a:r>
              <a:rPr lang="en-US" dirty="0" smtClean="0"/>
              <a:t> (American Indian Movement) was formed to be a self-defense group against police brutality, but became a militant advocacy group.</a:t>
            </a:r>
          </a:p>
          <a:p>
            <a:pPr lvl="1"/>
            <a:r>
              <a:rPr lang="en-US" dirty="0" smtClean="0"/>
              <a:t>Some problems that AIM sought to deal with:</a:t>
            </a:r>
          </a:p>
          <a:p>
            <a:pPr lvl="2"/>
            <a:r>
              <a:rPr lang="en-US" dirty="0" smtClean="0"/>
              <a:t>High infant mortality rates (2x the national average)</a:t>
            </a:r>
          </a:p>
          <a:p>
            <a:pPr lvl="2"/>
            <a:r>
              <a:rPr lang="en-US" dirty="0" smtClean="0"/>
              <a:t>Low life expectancy</a:t>
            </a:r>
          </a:p>
          <a:p>
            <a:pPr lvl="2"/>
            <a:r>
              <a:rPr lang="en-US" dirty="0" smtClean="0"/>
              <a:t>High unemployment</a:t>
            </a:r>
          </a:p>
          <a:p>
            <a:pPr lvl="2"/>
            <a:r>
              <a:rPr lang="en-US" dirty="0" smtClean="0"/>
              <a:t>High alcoholism rates</a:t>
            </a:r>
          </a:p>
          <a:p>
            <a:pPr lvl="2"/>
            <a:r>
              <a:rPr lang="en-US" dirty="0" smtClean="0"/>
              <a:t>High rates of tuberculosis</a:t>
            </a:r>
          </a:p>
          <a:p>
            <a:pPr lvl="2"/>
            <a:r>
              <a:rPr lang="en-US" dirty="0" smtClean="0"/>
              <a:t>High rates of poverty</a:t>
            </a:r>
          </a:p>
        </p:txBody>
      </p:sp>
    </p:spTree>
    <p:extLst>
      <p:ext uri="{BB962C8B-B14F-4D97-AF65-F5344CB8AC3E}">
        <p14:creationId xmlns:p14="http://schemas.microsoft.com/office/powerpoint/2010/main" val="2492330558"/>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to="" calcmode="lin" valueType="num">
                                      <p:cBhvr>
                                        <p:cTn id="15" dur="1" fill="hold"/>
                                        <p:tgtEl>
                                          <p:spTgt spid="3">
                                            <p:txEl>
                                              <p:pRg st="3" end="3"/>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to="" calcmode="lin" valueType="num">
                                      <p:cBhvr>
                                        <p:cTn id="20" dur="1" fill="hold"/>
                                        <p:tgtEl>
                                          <p:spTgt spid="3">
                                            <p:txEl>
                                              <p:pRg st="4" end="4"/>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to="" calcmode="lin" valueType="num">
                                      <p:cBhvr>
                                        <p:cTn id="25" dur="1" fill="hold"/>
                                        <p:tgtEl>
                                          <p:spTgt spid="3">
                                            <p:txEl>
                                              <p:pRg st="5" end="5"/>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to="" calcmode="lin" valueType="num">
                                      <p:cBhvr>
                                        <p:cTn id="30" dur="1" fill="hold"/>
                                        <p:tgtEl>
                                          <p:spTgt spid="3">
                                            <p:txEl>
                                              <p:pRg st="6" end="6"/>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to="" calcmode="lin" valueType="num">
                                      <p:cBhvr>
                                        <p:cTn id="35" dur="1" fill="hold"/>
                                        <p:tgtEl>
                                          <p:spTgt spid="3">
                                            <p:txEl>
                                              <p:pRg st="7" end="7"/>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 to="" calcmode="lin" valueType="num">
                                      <p:cBhvr>
                                        <p:cTn id="40" dur="1" fill="hold"/>
                                        <p:tgtEl>
                                          <p:spTgt spid="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lstStyle/>
          <a:p>
            <a:r>
              <a:rPr lang="en-US" dirty="0" smtClean="0"/>
              <a:t>AIM takes aim at the government</a:t>
            </a:r>
            <a:endParaRPr lang="en-US" dirty="0"/>
          </a:p>
        </p:txBody>
      </p:sp>
      <p:sp>
        <p:nvSpPr>
          <p:cNvPr id="3" name="Content Placeholder 2"/>
          <p:cNvSpPr>
            <a:spLocks noGrp="1"/>
          </p:cNvSpPr>
          <p:nvPr>
            <p:ph idx="1"/>
          </p:nvPr>
        </p:nvSpPr>
        <p:spPr>
          <a:xfrm>
            <a:off x="381000" y="914400"/>
            <a:ext cx="8229600" cy="2362200"/>
          </a:xfrm>
        </p:spPr>
        <p:txBody>
          <a:bodyPr/>
          <a:lstStyle/>
          <a:p>
            <a:pPr lvl="1"/>
            <a:r>
              <a:rPr lang="en-US" dirty="0" smtClean="0"/>
              <a:t>In 1973, AIM held a protest at </a:t>
            </a:r>
            <a:r>
              <a:rPr lang="en-US" b="1" u="sng" dirty="0" smtClean="0"/>
              <a:t>Wounded Knee, SD. </a:t>
            </a:r>
            <a:r>
              <a:rPr lang="en-US" dirty="0" smtClean="0"/>
              <a:t>They took hostages, and a shoot-out with the FBI left 2 AIM members dead (but a promise from the government to re-examine treaty rights).</a:t>
            </a:r>
          </a:p>
          <a:p>
            <a:pPr lvl="2"/>
            <a:r>
              <a:rPr lang="en-US" dirty="0" smtClean="0"/>
              <a:t>Some new laws dealing with Indians were to follow.</a:t>
            </a:r>
          </a:p>
          <a:p>
            <a:endParaRPr lang="en-US" dirty="0"/>
          </a:p>
        </p:txBody>
      </p:sp>
    </p:spTree>
    <p:extLst>
      <p:ext uri="{BB962C8B-B14F-4D97-AF65-F5344CB8AC3E}">
        <p14:creationId xmlns:p14="http://schemas.microsoft.com/office/powerpoint/2010/main" val="2510458462"/>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Handicapped/Disabled Rights</a:t>
            </a:r>
            <a:endParaRPr lang="en-US" dirty="0"/>
          </a:p>
        </p:txBody>
      </p:sp>
      <p:sp>
        <p:nvSpPr>
          <p:cNvPr id="3" name="Content Placeholder 2"/>
          <p:cNvSpPr>
            <a:spLocks noGrp="1"/>
          </p:cNvSpPr>
          <p:nvPr>
            <p:ph idx="1"/>
          </p:nvPr>
        </p:nvSpPr>
        <p:spPr>
          <a:xfrm>
            <a:off x="0" y="1143000"/>
            <a:ext cx="9144000" cy="5638800"/>
          </a:xfrm>
        </p:spPr>
        <p:txBody>
          <a:bodyPr>
            <a:normAutofit lnSpcReduction="10000"/>
          </a:bodyPr>
          <a:lstStyle/>
          <a:p>
            <a:r>
              <a:rPr lang="en-US" dirty="0" smtClean="0"/>
              <a:t>Disabled citizens began to seek help from the federal government in dealing with discrimination.</a:t>
            </a:r>
          </a:p>
          <a:p>
            <a:r>
              <a:rPr lang="en-US" dirty="0" smtClean="0"/>
              <a:t>Disability rights groups formed and protested for government actions.  They used </a:t>
            </a:r>
            <a:r>
              <a:rPr lang="en-US" b="1" dirty="0" smtClean="0">
                <a:solidFill>
                  <a:srgbClr val="FF0000"/>
                </a:solidFill>
              </a:rPr>
              <a:t>sit-ins</a:t>
            </a:r>
            <a:r>
              <a:rPr lang="en-US" dirty="0" smtClean="0"/>
              <a:t> and other methods to achieve their goals.</a:t>
            </a:r>
          </a:p>
          <a:p>
            <a:r>
              <a:rPr lang="en-US" b="1" dirty="0" smtClean="0">
                <a:solidFill>
                  <a:srgbClr val="7030A0"/>
                </a:solidFill>
              </a:rPr>
              <a:t>Section 504 </a:t>
            </a:r>
            <a:r>
              <a:rPr lang="en-US" dirty="0" smtClean="0"/>
              <a:t>of the </a:t>
            </a:r>
            <a:r>
              <a:rPr lang="en-US" b="1" dirty="0" smtClean="0">
                <a:solidFill>
                  <a:srgbClr val="7030A0"/>
                </a:solidFill>
              </a:rPr>
              <a:t>Rehabilitation Act of 1973 </a:t>
            </a:r>
            <a:r>
              <a:rPr lang="en-US" dirty="0" smtClean="0"/>
              <a:t>outlawed discrimination against the disabled—but it was difficult to enforce.</a:t>
            </a:r>
          </a:p>
          <a:p>
            <a:r>
              <a:rPr lang="en-US" b="1" dirty="0" smtClean="0">
                <a:solidFill>
                  <a:srgbClr val="7030A0"/>
                </a:solidFill>
              </a:rPr>
              <a:t>The Americans with Disabilities Act </a:t>
            </a:r>
            <a:r>
              <a:rPr lang="en-US" dirty="0" smtClean="0"/>
              <a:t>was later passed to allow access for all disabled persons to all public facilities. </a:t>
            </a:r>
            <a:endParaRPr lang="en-US" b="1" dirty="0" smtClean="0">
              <a:solidFill>
                <a:srgbClr val="7030A0"/>
              </a:solidFill>
            </a:endParaRPr>
          </a:p>
        </p:txBody>
      </p:sp>
    </p:spTree>
    <p:extLst>
      <p:ext uri="{BB962C8B-B14F-4D97-AF65-F5344CB8AC3E}">
        <p14:creationId xmlns:p14="http://schemas.microsoft.com/office/powerpoint/2010/main" val="1629750177"/>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274638"/>
            <a:ext cx="8229600" cy="715962"/>
          </a:xfrm>
        </p:spPr>
        <p:txBody>
          <a:bodyPr>
            <a:normAutofit fontScale="90000"/>
          </a:bodyPr>
          <a:lstStyle/>
          <a:p>
            <a:r>
              <a:rPr lang="en-US" dirty="0" smtClean="0"/>
              <a:t>James Meredith and Ole Miss</a:t>
            </a:r>
          </a:p>
        </p:txBody>
      </p:sp>
      <p:sp>
        <p:nvSpPr>
          <p:cNvPr id="3" name="Content Placeholder 2"/>
          <p:cNvSpPr>
            <a:spLocks noGrp="1"/>
          </p:cNvSpPr>
          <p:nvPr>
            <p:ph idx="1"/>
          </p:nvPr>
        </p:nvSpPr>
        <p:spPr>
          <a:xfrm>
            <a:off x="0" y="990600"/>
            <a:ext cx="9144000" cy="5715000"/>
          </a:xfrm>
        </p:spPr>
        <p:txBody>
          <a:bodyPr>
            <a:normAutofit lnSpcReduction="10000"/>
          </a:bodyPr>
          <a:lstStyle/>
          <a:p>
            <a:pPr>
              <a:defRPr/>
            </a:pPr>
            <a:r>
              <a:rPr lang="en-US" sz="2800" dirty="0" smtClean="0"/>
              <a:t>Another event occurred in Mississippi at the all-white </a:t>
            </a:r>
            <a:r>
              <a:rPr lang="en-US" sz="2800" b="1" dirty="0" smtClean="0">
                <a:solidFill>
                  <a:schemeClr val="accent6"/>
                </a:solidFill>
              </a:rPr>
              <a:t>University of Mississippi (Ole Miss)</a:t>
            </a:r>
            <a:r>
              <a:rPr lang="en-US" sz="2800" dirty="0" smtClean="0"/>
              <a:t>.  In Sept., 1962, Air Force veteran </a:t>
            </a:r>
            <a:r>
              <a:rPr lang="en-US" sz="2800" b="1" dirty="0" smtClean="0">
                <a:solidFill>
                  <a:srgbClr val="7030A0"/>
                </a:solidFill>
              </a:rPr>
              <a:t>James Meredith</a:t>
            </a:r>
            <a:r>
              <a:rPr lang="en-US" sz="2800" dirty="0" smtClean="0"/>
              <a:t> won a federal court case allowing him to enroll at </a:t>
            </a:r>
            <a:r>
              <a:rPr lang="en-US" sz="2800" b="1" dirty="0" smtClean="0">
                <a:solidFill>
                  <a:schemeClr val="accent6"/>
                </a:solidFill>
              </a:rPr>
              <a:t>Ole Miss</a:t>
            </a:r>
            <a:r>
              <a:rPr lang="en-US" sz="2800" dirty="0" smtClean="0"/>
              <a:t>.</a:t>
            </a:r>
          </a:p>
          <a:p>
            <a:pPr>
              <a:defRPr/>
            </a:pPr>
            <a:r>
              <a:rPr lang="en-US" sz="2800" dirty="0" smtClean="0"/>
              <a:t>When </a:t>
            </a:r>
            <a:r>
              <a:rPr lang="en-US" sz="2800" b="1" dirty="0" smtClean="0">
                <a:solidFill>
                  <a:srgbClr val="7030A0"/>
                </a:solidFill>
              </a:rPr>
              <a:t>Meredith</a:t>
            </a:r>
            <a:r>
              <a:rPr lang="en-US" sz="2800" dirty="0" smtClean="0"/>
              <a:t> arrived on campus, </a:t>
            </a:r>
            <a:r>
              <a:rPr lang="en-US" sz="2800" b="1" dirty="0" smtClean="0">
                <a:solidFill>
                  <a:srgbClr val="7030A0"/>
                </a:solidFill>
              </a:rPr>
              <a:t>Governor Ross Barnett</a:t>
            </a:r>
            <a:r>
              <a:rPr lang="en-US" sz="2800" dirty="0" smtClean="0"/>
              <a:t> refused to allow him to register.  </a:t>
            </a:r>
            <a:r>
              <a:rPr lang="en-US" sz="2800" b="1" dirty="0" smtClean="0">
                <a:solidFill>
                  <a:srgbClr val="7030A0"/>
                </a:solidFill>
              </a:rPr>
              <a:t>Pres. Kennedy </a:t>
            </a:r>
            <a:r>
              <a:rPr lang="en-US" sz="2800" dirty="0" smtClean="0"/>
              <a:t>ordered federal marshals to escort </a:t>
            </a:r>
            <a:r>
              <a:rPr lang="en-US" sz="2800" b="1" dirty="0" smtClean="0">
                <a:solidFill>
                  <a:srgbClr val="7030A0"/>
                </a:solidFill>
              </a:rPr>
              <a:t>Meredith</a:t>
            </a:r>
            <a:r>
              <a:rPr lang="en-US" sz="2800" dirty="0" smtClean="0"/>
              <a:t> to enroll.  </a:t>
            </a:r>
            <a:r>
              <a:rPr lang="en-US" sz="2800" b="1" dirty="0" smtClean="0">
                <a:solidFill>
                  <a:srgbClr val="7030A0"/>
                </a:solidFill>
              </a:rPr>
              <a:t>Gov. Barnett </a:t>
            </a:r>
            <a:r>
              <a:rPr lang="en-US" sz="2800" dirty="0" smtClean="0"/>
              <a:t>then appealed to all Mississippians to never surrender to integration.</a:t>
            </a:r>
          </a:p>
          <a:p>
            <a:pPr>
              <a:defRPr/>
            </a:pPr>
            <a:r>
              <a:rPr lang="en-US" sz="2800" dirty="0" smtClean="0"/>
              <a:t>In response, thousands of angry white demonstrators turned out to protest.  Riots soon erupted and two people were killed and 200 arrested.  In the end, </a:t>
            </a:r>
            <a:r>
              <a:rPr lang="en-US" sz="2800" b="1" dirty="0" smtClean="0">
                <a:solidFill>
                  <a:srgbClr val="7030A0"/>
                </a:solidFill>
              </a:rPr>
              <a:t>Meredith</a:t>
            </a:r>
            <a:r>
              <a:rPr lang="en-US" sz="2800" dirty="0" smtClean="0"/>
              <a:t> went to class.</a:t>
            </a:r>
          </a:p>
          <a:p>
            <a:pPr>
              <a:defRPr/>
            </a:pPr>
            <a:endParaRPr lang="en-US" dirty="0"/>
          </a:p>
        </p:txBody>
      </p:sp>
      <p:pic>
        <p:nvPicPr>
          <p:cNvPr id="4" name="Slide 22 - James Meredith.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53400" y="4648200"/>
            <a:ext cx="609600" cy="609600"/>
          </a:xfrm>
          <a:prstGeom prst="rect">
            <a:avLst/>
          </a:prstGeom>
        </p:spPr>
      </p:pic>
    </p:spTree>
    <p:extLst>
      <p:ext uri="{BB962C8B-B14F-4D97-AF65-F5344CB8AC3E}">
        <p14:creationId xmlns:p14="http://schemas.microsoft.com/office/powerpoint/2010/main" val="3439499183"/>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80304" fill="hold"/>
                                        <p:tgtEl>
                                          <p:spTgt spid="4"/>
                                        </p:tgtEl>
                                      </p:cBhvr>
                                    </p:cmd>
                                  </p:childTnLst>
                                </p:cTn>
                              </p:par>
                            </p:childTnLst>
                          </p:cTn>
                        </p:par>
                      </p:childTnLst>
                    </p:cTn>
                  </p:par>
                </p:childTnLst>
              </p:cTn>
              <p:nextCondLst>
                <p:cond evt="onClick" delay="0">
                  <p:tgtEl>
                    <p:spTgt spid="4"/>
                  </p:tgtEl>
                </p:cond>
              </p:nextCondLst>
            </p:seq>
            <p:audio>
              <p:cMediaNode vol="80000">
                <p:cTn id="23"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March on Washington</a:t>
            </a:r>
            <a:endParaRPr lang="en-US" dirty="0"/>
          </a:p>
        </p:txBody>
      </p:sp>
      <p:sp>
        <p:nvSpPr>
          <p:cNvPr id="3" name="Content Placeholder 2"/>
          <p:cNvSpPr>
            <a:spLocks noGrp="1"/>
          </p:cNvSpPr>
          <p:nvPr>
            <p:ph idx="1"/>
          </p:nvPr>
        </p:nvSpPr>
        <p:spPr/>
        <p:txBody>
          <a:bodyPr/>
          <a:lstStyle/>
          <a:p>
            <a:r>
              <a:rPr lang="en-US" dirty="0" smtClean="0"/>
              <a:t>Dr. King organized the “March on Washington” for August 28, 1963.</a:t>
            </a:r>
          </a:p>
          <a:p>
            <a:r>
              <a:rPr lang="en-US" dirty="0" smtClean="0"/>
              <a:t>More than 250,000 protesters showed up to be seen and heard.</a:t>
            </a:r>
          </a:p>
          <a:p>
            <a:r>
              <a:rPr lang="en-US" dirty="0" smtClean="0"/>
              <a:t>They were treated to one of the most well-known and powerful speeches ever…</a:t>
            </a:r>
            <a:endParaRPr lang="en-US" dirty="0"/>
          </a:p>
        </p:txBody>
      </p:sp>
    </p:spTree>
    <p:extLst>
      <p:ext uri="{BB962C8B-B14F-4D97-AF65-F5344CB8AC3E}">
        <p14:creationId xmlns:p14="http://schemas.microsoft.com/office/powerpoint/2010/main" val="1763298890"/>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Death of a President</a:t>
            </a:r>
            <a:endParaRPr lang="en-US" dirty="0"/>
          </a:p>
        </p:txBody>
      </p:sp>
      <p:sp>
        <p:nvSpPr>
          <p:cNvPr id="3" name="Content Placeholder 2"/>
          <p:cNvSpPr>
            <a:spLocks noGrp="1"/>
          </p:cNvSpPr>
          <p:nvPr>
            <p:ph idx="1"/>
          </p:nvPr>
        </p:nvSpPr>
        <p:spPr>
          <a:xfrm>
            <a:off x="152400" y="1143000"/>
            <a:ext cx="8534400" cy="5638800"/>
          </a:xfrm>
        </p:spPr>
        <p:txBody>
          <a:bodyPr/>
          <a:lstStyle/>
          <a:p>
            <a:pPr eaLnBrk="1" hangingPunct="1">
              <a:defRPr/>
            </a:pPr>
            <a:r>
              <a:rPr lang="en-US" sz="2800" dirty="0"/>
              <a:t>Kennedy’s Assassination</a:t>
            </a:r>
          </a:p>
          <a:p>
            <a:pPr lvl="1" eaLnBrk="1" hangingPunct="1">
              <a:defRPr/>
            </a:pPr>
            <a:r>
              <a:rPr lang="en-US" sz="2400" dirty="0"/>
              <a:t>Occurred in </a:t>
            </a:r>
            <a:r>
              <a:rPr lang="en-US" sz="2400" dirty="0">
                <a:hlinkClick r:id="rId2"/>
              </a:rPr>
              <a:t>Dallas, TX</a:t>
            </a:r>
            <a:r>
              <a:rPr lang="en-US" sz="2400" dirty="0"/>
              <a:t>, on November 22, 1963</a:t>
            </a:r>
          </a:p>
          <a:p>
            <a:pPr lvl="1" eaLnBrk="1" hangingPunct="1">
              <a:defRPr/>
            </a:pPr>
            <a:r>
              <a:rPr lang="en-US" sz="2400" dirty="0"/>
              <a:t>Accused gunman was </a:t>
            </a:r>
            <a:r>
              <a:rPr lang="en-US" sz="2400" b="1" dirty="0">
                <a:solidFill>
                  <a:srgbClr val="7030A0"/>
                </a:solidFill>
              </a:rPr>
              <a:t>Lee Harvey Oswald </a:t>
            </a:r>
            <a:r>
              <a:rPr lang="en-US" sz="2400" dirty="0"/>
              <a:t>(he had a suspicious past including living in the Soviet Union and being a supporter of </a:t>
            </a:r>
            <a:r>
              <a:rPr lang="en-US" sz="2400" b="1" dirty="0">
                <a:solidFill>
                  <a:srgbClr val="7030A0"/>
                </a:solidFill>
              </a:rPr>
              <a:t>Fidel Castro</a:t>
            </a:r>
            <a:r>
              <a:rPr lang="en-US" sz="2400" dirty="0"/>
              <a:t>)</a:t>
            </a:r>
          </a:p>
          <a:p>
            <a:pPr lvl="1" eaLnBrk="1" hangingPunct="1">
              <a:defRPr/>
            </a:pPr>
            <a:r>
              <a:rPr lang="en-US" sz="2400" dirty="0"/>
              <a:t>Oswald was killed on November 24 by </a:t>
            </a:r>
            <a:r>
              <a:rPr lang="en-US" sz="2400" b="1" dirty="0">
                <a:solidFill>
                  <a:srgbClr val="7030A0"/>
                </a:solidFill>
              </a:rPr>
              <a:t>Jack Ruby</a:t>
            </a:r>
            <a:r>
              <a:rPr lang="en-US" sz="2400" dirty="0"/>
              <a:t> (nightclub owner) while be transferred between jails</a:t>
            </a:r>
          </a:p>
          <a:p>
            <a:r>
              <a:rPr lang="en-US" sz="2800" dirty="0" smtClean="0"/>
              <a:t>Following his assassination, Vice President Lyndon B. Johnson took the oath of office and became President Lyndon B. Johnson</a:t>
            </a:r>
          </a:p>
          <a:p>
            <a:pPr lvl="1"/>
            <a:r>
              <a:rPr lang="en-US" sz="2400" dirty="0" smtClean="0"/>
              <a:t>He carried on with many of JFK’s ideas and programs</a:t>
            </a:r>
            <a:endParaRPr lang="en-US" sz="2400" dirty="0"/>
          </a:p>
        </p:txBody>
      </p:sp>
    </p:spTree>
    <p:extLst>
      <p:ext uri="{BB962C8B-B14F-4D97-AF65-F5344CB8AC3E}">
        <p14:creationId xmlns:p14="http://schemas.microsoft.com/office/powerpoint/2010/main" val="1267486784"/>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553200"/>
          </a:xfrm>
        </p:spPr>
        <p:txBody>
          <a:bodyPr/>
          <a:lstStyle/>
          <a:p>
            <a:pPr eaLnBrk="1" hangingPunct="1">
              <a:defRPr/>
            </a:pPr>
            <a:r>
              <a:rPr lang="en-US" sz="2400" dirty="0" smtClean="0"/>
              <a:t>American citizens clamored to find out why President Kennedy had been assassinated, so an investigative commission was appointed.</a:t>
            </a:r>
          </a:p>
          <a:p>
            <a:pPr eaLnBrk="1" hangingPunct="1">
              <a:defRPr/>
            </a:pPr>
            <a:r>
              <a:rPr lang="en-US" sz="2400" b="1" dirty="0" smtClean="0">
                <a:solidFill>
                  <a:schemeClr val="accent6">
                    <a:lumMod val="75000"/>
                  </a:schemeClr>
                </a:solidFill>
              </a:rPr>
              <a:t>Warren Commission </a:t>
            </a:r>
            <a:r>
              <a:rPr lang="en-US" sz="2400" dirty="0" smtClean="0"/>
              <a:t>and it’s finding:</a:t>
            </a:r>
          </a:p>
          <a:p>
            <a:pPr lvl="1" eaLnBrk="1" hangingPunct="1">
              <a:defRPr/>
            </a:pPr>
            <a:r>
              <a:rPr lang="en-US" sz="2400" dirty="0" smtClean="0"/>
              <a:t>Concluded that </a:t>
            </a:r>
            <a:r>
              <a:rPr lang="en-US" sz="2400" b="1" dirty="0" smtClean="0">
                <a:solidFill>
                  <a:srgbClr val="7030A0"/>
                </a:solidFill>
              </a:rPr>
              <a:t>Lee Harvey Oswald </a:t>
            </a:r>
            <a:r>
              <a:rPr lang="en-US" sz="2400" dirty="0" smtClean="0"/>
              <a:t>was the lone assassin in the Warren Commission report (report was locked for 75 yrs.)</a:t>
            </a:r>
          </a:p>
          <a:p>
            <a:pPr lvl="1" eaLnBrk="1" hangingPunct="1">
              <a:defRPr/>
            </a:pPr>
            <a:r>
              <a:rPr lang="en-US" sz="2400" dirty="0" smtClean="0"/>
              <a:t>In 1979, a reinvestigation concluded </a:t>
            </a:r>
            <a:r>
              <a:rPr lang="en-US" sz="2400" b="1" dirty="0" smtClean="0">
                <a:solidFill>
                  <a:srgbClr val="7030A0"/>
                </a:solidFill>
              </a:rPr>
              <a:t>Oswald</a:t>
            </a:r>
            <a:r>
              <a:rPr lang="en-US" sz="2400" dirty="0" smtClean="0"/>
              <a:t> was part of a conspiracy and there may have been two gunmen</a:t>
            </a:r>
          </a:p>
          <a:p>
            <a:pPr lvl="1" eaLnBrk="1" hangingPunct="1">
              <a:defRPr/>
            </a:pPr>
            <a:r>
              <a:rPr lang="en-US" sz="2400" dirty="0" smtClean="0"/>
              <a:t>Conspiracies ran rampant and included:</a:t>
            </a:r>
          </a:p>
          <a:p>
            <a:pPr lvl="2" eaLnBrk="1" hangingPunct="1">
              <a:defRPr/>
            </a:pPr>
            <a:r>
              <a:rPr lang="en-US" dirty="0" smtClean="0"/>
              <a:t>Plot by anti-Castro Cubans</a:t>
            </a:r>
          </a:p>
          <a:p>
            <a:pPr lvl="2" eaLnBrk="1" hangingPunct="1">
              <a:defRPr/>
            </a:pPr>
            <a:r>
              <a:rPr lang="en-US" dirty="0" smtClean="0"/>
              <a:t>Communist sponsored attack</a:t>
            </a:r>
          </a:p>
          <a:p>
            <a:pPr lvl="2" eaLnBrk="1" hangingPunct="1">
              <a:defRPr/>
            </a:pPr>
            <a:r>
              <a:rPr lang="en-US" dirty="0" smtClean="0"/>
              <a:t>CIA had him killed</a:t>
            </a:r>
          </a:p>
          <a:p>
            <a:pPr lvl="2" eaLnBrk="1" hangingPunct="1">
              <a:defRPr/>
            </a:pPr>
            <a:r>
              <a:rPr lang="en-US" dirty="0" smtClean="0"/>
              <a:t>A mob hit</a:t>
            </a:r>
          </a:p>
          <a:p>
            <a:pPr eaLnBrk="1" hangingPunct="1">
              <a:defRPr/>
            </a:pPr>
            <a:r>
              <a:rPr lang="en-US" dirty="0" smtClean="0"/>
              <a:t>Lyndon B. Johnson was easily re-elected and carried on with his administration’s agenda</a:t>
            </a:r>
            <a:endParaRPr lang="en-US" dirty="0"/>
          </a:p>
        </p:txBody>
      </p:sp>
    </p:spTree>
    <p:extLst>
      <p:ext uri="{BB962C8B-B14F-4D97-AF65-F5344CB8AC3E}">
        <p14:creationId xmlns:p14="http://schemas.microsoft.com/office/powerpoint/2010/main" val="2483394006"/>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par>
                                <p:cTn id="43" presetID="24" presetClass="entr" presetSubtype="0"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to="" calcmode="lin" valueType="num">
                                      <p:cBhvr>
                                        <p:cTn id="45" dur="1" fill="hold"/>
                                        <p:tgtEl>
                                          <p:spTgt spid="3">
                                            <p:txEl>
                                              <p:pRg st="8" end="8"/>
                                            </p:txEl>
                                          </p:spTgt>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grpId="0"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 to="" calcmode="lin" valueType="num">
                                      <p:cBhvr>
                                        <p:cTn id="50" dur="1" fill="hold"/>
                                        <p:tgtEl>
                                          <p:spTgt spid="3">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1963 events	</a:t>
            </a:r>
            <a:endParaRPr lang="en-US" dirty="0"/>
          </a:p>
        </p:txBody>
      </p:sp>
      <p:sp>
        <p:nvSpPr>
          <p:cNvPr id="3" name="Content Placeholder 2"/>
          <p:cNvSpPr>
            <a:spLocks noGrp="1"/>
          </p:cNvSpPr>
          <p:nvPr>
            <p:ph idx="1"/>
          </p:nvPr>
        </p:nvSpPr>
        <p:spPr>
          <a:xfrm>
            <a:off x="228600" y="1600200"/>
            <a:ext cx="8458200" cy="5029200"/>
          </a:xfrm>
        </p:spPr>
        <p:txBody>
          <a:bodyPr/>
          <a:lstStyle/>
          <a:p>
            <a:r>
              <a:rPr lang="en-US" dirty="0" err="1" smtClean="0"/>
              <a:t>Medgar</a:t>
            </a:r>
            <a:r>
              <a:rPr lang="en-US" dirty="0" smtClean="0"/>
              <a:t> Evers assassinated in Jackson, MS</a:t>
            </a:r>
          </a:p>
          <a:p>
            <a:pPr lvl="1"/>
            <a:r>
              <a:rPr lang="en-US" dirty="0" smtClean="0"/>
              <a:t>It would be decades before the suspect was apprehended and tried for this</a:t>
            </a:r>
          </a:p>
          <a:p>
            <a:r>
              <a:rPr lang="en-US" dirty="0" smtClean="0"/>
              <a:t>Passage of the </a:t>
            </a:r>
            <a:r>
              <a:rPr lang="en-US" b="1" u="sng" dirty="0" smtClean="0">
                <a:solidFill>
                  <a:srgbClr val="00B0F0"/>
                </a:solidFill>
              </a:rPr>
              <a:t>Civil Rights Act of 1964</a:t>
            </a:r>
          </a:p>
          <a:p>
            <a:pPr lvl="1"/>
            <a:r>
              <a:rPr lang="en-US" dirty="0" smtClean="0"/>
              <a:t>Desegregated all public facilities</a:t>
            </a:r>
          </a:p>
          <a:p>
            <a:pPr lvl="1"/>
            <a:r>
              <a:rPr lang="en-US" dirty="0" smtClean="0"/>
              <a:t>Established Equal Employment Opportunity Commission (EEOC)</a:t>
            </a:r>
          </a:p>
          <a:p>
            <a:pPr lvl="1"/>
            <a:r>
              <a:rPr lang="en-US" dirty="0" smtClean="0"/>
              <a:t>Gave fed government power to enforce desegregation laws</a:t>
            </a:r>
            <a:endParaRPr lang="en-US" dirty="0"/>
          </a:p>
        </p:txBody>
      </p:sp>
    </p:spTree>
    <p:extLst>
      <p:ext uri="{BB962C8B-B14F-4D97-AF65-F5344CB8AC3E}">
        <p14:creationId xmlns:p14="http://schemas.microsoft.com/office/powerpoint/2010/main" val="567500425"/>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274638"/>
            <a:ext cx="8229600" cy="639762"/>
          </a:xfrm>
        </p:spPr>
        <p:txBody>
          <a:bodyPr>
            <a:normAutofit fontScale="90000"/>
          </a:bodyPr>
          <a:lstStyle/>
          <a:p>
            <a:r>
              <a:rPr lang="en-US" dirty="0" smtClean="0"/>
              <a:t>Mississippi Burning</a:t>
            </a:r>
          </a:p>
        </p:txBody>
      </p:sp>
      <p:sp>
        <p:nvSpPr>
          <p:cNvPr id="3" name="Content Placeholder 2"/>
          <p:cNvSpPr>
            <a:spLocks noGrp="1"/>
          </p:cNvSpPr>
          <p:nvPr>
            <p:ph idx="1"/>
          </p:nvPr>
        </p:nvSpPr>
        <p:spPr>
          <a:xfrm>
            <a:off x="457200" y="914400"/>
            <a:ext cx="8534400" cy="5943600"/>
          </a:xfrm>
        </p:spPr>
        <p:txBody>
          <a:bodyPr/>
          <a:lstStyle/>
          <a:p>
            <a:pPr eaLnBrk="1" fontAlgn="auto" hangingPunct="1">
              <a:spcAft>
                <a:spcPts val="0"/>
              </a:spcAft>
              <a:buFont typeface="Arial" pitchFamily="34" charset="0"/>
              <a:buChar char="–"/>
              <a:defRPr/>
            </a:pPr>
            <a:r>
              <a:rPr lang="en-US" dirty="0" smtClean="0"/>
              <a:t>The summer of 1964 was called </a:t>
            </a:r>
            <a:r>
              <a:rPr lang="en-US" b="1" dirty="0" smtClean="0">
                <a:solidFill>
                  <a:schemeClr val="accent6"/>
                </a:solidFill>
              </a:rPr>
              <a:t>Freedom Summer</a:t>
            </a:r>
            <a:r>
              <a:rPr lang="en-US" dirty="0" smtClean="0"/>
              <a:t>.  CORE and SNCC workers came to the deep south to help register African-Americans to vote.  This was met with mixed reactions.  In MS, it led to the murder of two white men and one black man helping the cause (Neshoba County). This led to the passage of the:</a:t>
            </a:r>
          </a:p>
          <a:p>
            <a:pPr lvl="1" eaLnBrk="1" fontAlgn="auto" hangingPunct="1">
              <a:spcAft>
                <a:spcPts val="0"/>
              </a:spcAft>
              <a:buFont typeface="Arial" pitchFamily="34" charset="0"/>
              <a:buChar char="–"/>
              <a:defRPr/>
            </a:pPr>
            <a:r>
              <a:rPr lang="en-US" b="1" u="sng" dirty="0" smtClean="0">
                <a:solidFill>
                  <a:srgbClr val="00B0F0"/>
                </a:solidFill>
              </a:rPr>
              <a:t>Voting Rights Act 1965</a:t>
            </a:r>
            <a:r>
              <a:rPr lang="en-US" dirty="0" smtClean="0"/>
              <a:t>- ended literacy tests as a voting requirement and allowed for federal monitoring of voter registration</a:t>
            </a:r>
          </a:p>
          <a:p>
            <a:pPr lvl="1" eaLnBrk="1" fontAlgn="auto" hangingPunct="1">
              <a:spcAft>
                <a:spcPts val="0"/>
              </a:spcAft>
              <a:buFont typeface="Arial" pitchFamily="34" charset="0"/>
              <a:buChar char="–"/>
              <a:defRPr/>
            </a:pPr>
            <a:r>
              <a:rPr lang="en-US" b="1" u="sng" dirty="0" smtClean="0">
                <a:solidFill>
                  <a:srgbClr val="00B0F0"/>
                </a:solidFill>
              </a:rPr>
              <a:t>24</a:t>
            </a:r>
            <a:r>
              <a:rPr lang="en-US" b="1" u="sng" baseline="30000" dirty="0" smtClean="0">
                <a:solidFill>
                  <a:srgbClr val="00B0F0"/>
                </a:solidFill>
              </a:rPr>
              <a:t>th</a:t>
            </a:r>
            <a:r>
              <a:rPr lang="en-US" b="1" u="sng" dirty="0" smtClean="0">
                <a:solidFill>
                  <a:srgbClr val="00B0F0"/>
                </a:solidFill>
              </a:rPr>
              <a:t> Amendment</a:t>
            </a:r>
            <a:r>
              <a:rPr lang="en-US" dirty="0" smtClean="0"/>
              <a:t>- abolished the poll tax in federal elections</a:t>
            </a:r>
          </a:p>
          <a:p>
            <a:pPr>
              <a:defRPr/>
            </a:pPr>
            <a:endParaRPr lang="en-US" dirty="0"/>
          </a:p>
        </p:txBody>
      </p:sp>
    </p:spTree>
    <p:extLst>
      <p:ext uri="{BB962C8B-B14F-4D97-AF65-F5344CB8AC3E}">
        <p14:creationId xmlns:p14="http://schemas.microsoft.com/office/powerpoint/2010/main" val="195698184"/>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Protest Marches</a:t>
            </a:r>
            <a:endParaRPr lang="en-US" dirty="0"/>
          </a:p>
        </p:txBody>
      </p:sp>
      <p:sp>
        <p:nvSpPr>
          <p:cNvPr id="3" name="Content Placeholder 2"/>
          <p:cNvSpPr>
            <a:spLocks noGrp="1"/>
          </p:cNvSpPr>
          <p:nvPr>
            <p:ph idx="1"/>
          </p:nvPr>
        </p:nvSpPr>
        <p:spPr/>
        <p:txBody>
          <a:bodyPr/>
          <a:lstStyle/>
          <a:p>
            <a:r>
              <a:rPr lang="en-US" dirty="0" smtClean="0"/>
              <a:t>Marches were popular with Dr. King and others, but they oftentimes provoked violence.  A great example of this is…</a:t>
            </a:r>
          </a:p>
          <a:p>
            <a:pPr marL="342900" lvl="1" indent="-342900">
              <a:buFont typeface="Arial" charset="0"/>
              <a:buChar char="•"/>
            </a:pPr>
            <a:r>
              <a:rPr lang="en-US" sz="3200" b="1" u="sng" dirty="0" smtClean="0">
                <a:solidFill>
                  <a:srgbClr val="00B0F0"/>
                </a:solidFill>
              </a:rPr>
              <a:t>Selma Campaign</a:t>
            </a:r>
            <a:r>
              <a:rPr lang="en-US" sz="3200" dirty="0" smtClean="0"/>
              <a:t>- campaign for voting rights that was marked by a </a:t>
            </a:r>
            <a:r>
              <a:rPr lang="en-US" sz="3200" b="1" dirty="0" smtClean="0">
                <a:solidFill>
                  <a:srgbClr val="7030A0"/>
                </a:solidFill>
              </a:rPr>
              <a:t>Martin Luther King Jr</a:t>
            </a:r>
            <a:r>
              <a:rPr lang="en-US" sz="3200" dirty="0" smtClean="0"/>
              <a:t>. led march from Selma to Montgomery; turned violent as marchers were attacked by angry mobs.</a:t>
            </a:r>
          </a:p>
          <a:p>
            <a:endParaRPr lang="en-US" dirty="0"/>
          </a:p>
        </p:txBody>
      </p:sp>
    </p:spTree>
    <p:extLst>
      <p:ext uri="{BB962C8B-B14F-4D97-AF65-F5344CB8AC3E}">
        <p14:creationId xmlns:p14="http://schemas.microsoft.com/office/powerpoint/2010/main" val="1173645724"/>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to="" calcmode="lin" valueType="num">
                                      <p:cBhvr>
                                        <p:cTn id="13"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a:defRPr/>
            </a:pPr>
            <a:r>
              <a:rPr lang="en-US" sz="2400" dirty="0" smtClean="0"/>
              <a:t>Another voice for voting rights was </a:t>
            </a:r>
            <a:r>
              <a:rPr lang="en-US" sz="2400" b="1" dirty="0" smtClean="0">
                <a:solidFill>
                  <a:srgbClr val="7030A0"/>
                </a:solidFill>
              </a:rPr>
              <a:t>Fannie Lou Hamer</a:t>
            </a:r>
            <a:r>
              <a:rPr lang="en-US" sz="2400" dirty="0" smtClean="0"/>
              <a:t>.  She was a member of the </a:t>
            </a:r>
            <a:r>
              <a:rPr lang="en-US" sz="2400" b="1" dirty="0" smtClean="0">
                <a:solidFill>
                  <a:schemeClr val="accent6"/>
                </a:solidFill>
              </a:rPr>
              <a:t>Mississippi Freedom Democratic Party (MFDP) </a:t>
            </a:r>
            <a:r>
              <a:rPr lang="en-US" sz="2400" dirty="0" smtClean="0"/>
              <a:t>that sought a seat and spoke at the 1964 Democratic National Convention.  She will further open the eyes of many concerning the voting and civil rights movements.</a:t>
            </a:r>
          </a:p>
          <a:p>
            <a:pPr>
              <a:buFont typeface="Arial" charset="0"/>
              <a:buNone/>
              <a:defRPr/>
            </a:pPr>
            <a:endParaRPr lang="en-US" sz="2400" dirty="0" smtClean="0"/>
          </a:p>
          <a:p>
            <a:pPr>
              <a:defRPr/>
            </a:pPr>
            <a:r>
              <a:rPr lang="en-US" sz="2400" dirty="0" smtClean="0"/>
              <a:t>Over the course of time, many civil rights activists and groups began taking a more aggressive approach to the movement. (Rise of “Black Power”)</a:t>
            </a:r>
          </a:p>
          <a:p>
            <a:pPr lvl="1">
              <a:defRPr/>
            </a:pPr>
            <a:r>
              <a:rPr lang="en-US" sz="2400" b="1" u="sng" dirty="0" smtClean="0">
                <a:solidFill>
                  <a:srgbClr val="7030A0"/>
                </a:solidFill>
              </a:rPr>
              <a:t>The Nation of Islam</a:t>
            </a:r>
            <a:r>
              <a:rPr lang="en-US" sz="2400" b="1" u="sng" dirty="0" smtClean="0"/>
              <a:t>--</a:t>
            </a:r>
            <a:r>
              <a:rPr lang="en-US" sz="2400" dirty="0" smtClean="0"/>
              <a:t>headed by Elijah Muhammad</a:t>
            </a:r>
            <a:endParaRPr lang="en-US" sz="2400" b="1" u="sng" dirty="0" smtClean="0">
              <a:solidFill>
                <a:srgbClr val="7030A0"/>
              </a:solidFill>
            </a:endParaRPr>
          </a:p>
          <a:p>
            <a:pPr lvl="1">
              <a:defRPr/>
            </a:pPr>
            <a:r>
              <a:rPr lang="en-US" sz="2400" b="1" u="sng" dirty="0" smtClean="0">
                <a:solidFill>
                  <a:srgbClr val="7030A0"/>
                </a:solidFill>
              </a:rPr>
              <a:t>Malcolm X</a:t>
            </a:r>
            <a:r>
              <a:rPr lang="en-US" sz="2400" dirty="0" smtClean="0"/>
              <a:t>- born Malcolm Little and changed to X when he converted to Islam; brilliant speaker that preached whites were the cause of black condition (later did a 180 and preached mutual love, respect, and coexistence; killed by a radical Muslim in 1965)</a:t>
            </a:r>
          </a:p>
          <a:p>
            <a:pPr lvl="1">
              <a:defRPr/>
            </a:pPr>
            <a:r>
              <a:rPr lang="en-US" sz="2400" b="1" u="sng" dirty="0" smtClean="0">
                <a:solidFill>
                  <a:srgbClr val="7030A0"/>
                </a:solidFill>
              </a:rPr>
              <a:t>Black Panthers</a:t>
            </a:r>
            <a:r>
              <a:rPr lang="en-US" sz="2400" dirty="0" smtClean="0"/>
              <a:t>-  group formed in California to fight social injustices and often used violence and intimidation (Won great support in the ghettos with many helpful programs too)</a:t>
            </a:r>
          </a:p>
          <a:p>
            <a:pPr lvl="1">
              <a:defRPr/>
            </a:pPr>
            <a:r>
              <a:rPr lang="en-US" sz="2400" b="1" u="sng" dirty="0" smtClean="0">
                <a:solidFill>
                  <a:srgbClr val="7030A0"/>
                </a:solidFill>
              </a:rPr>
              <a:t>Stokely Carmichael</a:t>
            </a:r>
            <a:r>
              <a:rPr lang="en-US" sz="2400" dirty="0" smtClean="0"/>
              <a:t>- activist who got fed up with passiveness and coined the term “</a:t>
            </a:r>
            <a:r>
              <a:rPr lang="en-US" sz="2400" b="1" u="sng" dirty="0" smtClean="0">
                <a:solidFill>
                  <a:srgbClr val="FF0000"/>
                </a:solidFill>
              </a:rPr>
              <a:t>Black Power</a:t>
            </a:r>
            <a:r>
              <a:rPr lang="en-US" sz="2400" dirty="0" smtClean="0"/>
              <a:t>”- </a:t>
            </a:r>
            <a:r>
              <a:rPr lang="en-US" sz="2400" b="1" dirty="0" smtClean="0">
                <a:solidFill>
                  <a:srgbClr val="00B050"/>
                </a:solidFill>
              </a:rPr>
              <a:t>call for blacks to define their own goals and lead their own organizations</a:t>
            </a:r>
            <a:r>
              <a:rPr lang="en-US" sz="2400" dirty="0" smtClean="0"/>
              <a:t>. </a:t>
            </a:r>
          </a:p>
        </p:txBody>
      </p:sp>
      <p:pic>
        <p:nvPicPr>
          <p:cNvPr id="4" name="Slide 36 - Malcolm X.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29600" y="3754582"/>
            <a:ext cx="609600" cy="609600"/>
          </a:xfrm>
          <a:prstGeom prst="rect">
            <a:avLst/>
          </a:prstGeom>
        </p:spPr>
      </p:pic>
      <p:pic>
        <p:nvPicPr>
          <p:cNvPr id="5" name="Slide 47 - Black Panthers.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6705600" y="5029200"/>
            <a:ext cx="457200" cy="457200"/>
          </a:xfrm>
          <a:prstGeom prst="rect">
            <a:avLst/>
          </a:prstGeom>
        </p:spPr>
      </p:pic>
    </p:spTree>
    <p:extLst>
      <p:ext uri="{BB962C8B-B14F-4D97-AF65-F5344CB8AC3E}">
        <p14:creationId xmlns:p14="http://schemas.microsoft.com/office/powerpoint/2010/main" val="1693304160"/>
      </p:ext>
    </p:extLst>
  </p:cSld>
  <p:clrMapOvr>
    <a:masterClrMapping/>
  </p:clrMapOvr>
  <mc:AlternateContent xmlns:mc="http://schemas.openxmlformats.org/markup-compatibility/2006" xmlns:p14="http://schemas.microsoft.com/office/powerpoint/2010/main">
    <mc:Choice Requires="p14">
      <p:transition spd="slow" p14:dur="2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to="" calcmode="lin" valueType="num">
                                      <p:cBhvr>
                                        <p:cTn id="32"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4"/>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45552" fill="hold"/>
                                        <p:tgtEl>
                                          <p:spTgt spid="4"/>
                                        </p:tgtEl>
                                      </p:cBhvr>
                                    </p:cmd>
                                  </p:childTnLst>
                                </p:cTn>
                              </p:par>
                            </p:childTnLst>
                          </p:cTn>
                        </p:par>
                      </p:childTnLst>
                    </p:cTn>
                  </p:par>
                </p:childTnLst>
              </p:cTn>
              <p:nextCondLst>
                <p:cond evt="onClick" delay="0">
                  <p:tgtEl>
                    <p:spTgt spid="4"/>
                  </p:tgtEl>
                </p:cond>
              </p:nextCondLst>
            </p:seq>
            <p:audio>
              <p:cMediaNode vol="80000">
                <p:cTn id="38" fill="hold" display="0">
                  <p:stCondLst>
                    <p:cond delay="indefinite"/>
                  </p:stCondLst>
                  <p:endCondLst>
                    <p:cond evt="onStopAudio" delay="0">
                      <p:tgtEl>
                        <p:sldTgt/>
                      </p:tgtEl>
                    </p:cond>
                  </p:endCondLst>
                </p:cTn>
                <p:tgtEl>
                  <p:spTgt spid="4"/>
                </p:tgtEl>
              </p:cMediaNode>
            </p:audio>
            <p:seq concurrent="1" nextAc="seek">
              <p:cTn id="39" restart="whenNotActive" fill="hold" evtFilter="cancelBubble" nodeType="interactiveSeq">
                <p:stCondLst>
                  <p:cond evt="onClick" delay="0">
                    <p:tgtEl>
                      <p:spTgt spid="5"/>
                    </p:tgtEl>
                  </p:cond>
                </p:stCondLst>
                <p:endSync evt="end" delay="0">
                  <p:rtn val="all"/>
                </p:endSync>
                <p:childTnLst>
                  <p:par>
                    <p:cTn id="40" fill="hold">
                      <p:stCondLst>
                        <p:cond delay="0"/>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22968" fill="hold"/>
                                        <p:tgtEl>
                                          <p:spTgt spid="5"/>
                                        </p:tgtEl>
                                      </p:cBhvr>
                                    </p:cmd>
                                  </p:childTnLst>
                                </p:cTn>
                              </p:par>
                            </p:childTnLst>
                          </p:cTn>
                        </p:par>
                      </p:childTnLst>
                    </p:cTn>
                  </p:par>
                </p:childTnLst>
              </p:cTn>
              <p:nextCondLst>
                <p:cond evt="onClick" delay="0">
                  <p:tgtEl>
                    <p:spTgt spid="5"/>
                  </p:tgtEl>
                </p:cond>
              </p:nextCondLst>
            </p:seq>
            <p:audio>
              <p:cMediaNode vol="80000">
                <p:cTn id="44" fill="hold" display="0">
                  <p:stCondLst>
                    <p:cond delay="indefinite"/>
                  </p:stCondLst>
                  <p:endCondLst>
                    <p:cond evt="onStopAudio" delay="0">
                      <p:tgtEl>
                        <p:sldTgt/>
                      </p:tgtEl>
                    </p:cond>
                  </p:endCondLst>
                </p:cTn>
                <p:tgtEl>
                  <p:spTgt spid="5"/>
                </p:tgtEl>
              </p:cMediaNode>
            </p:audio>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1483</Words>
  <Application>Microsoft Office PowerPoint</Application>
  <PresentationFormat>On-screen Show (4:3)</PresentationFormat>
  <Paragraphs>92</Paragraphs>
  <Slides>17</Slides>
  <Notes>0</Notes>
  <HiddenSlides>0</HiddenSlides>
  <MMClips>3</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President Kennedy wanted to end the freedom rides as quickly as possible to prevent more violence, but also to keep from upsetting and pushing away Southern voters. </vt:lpstr>
      <vt:lpstr>James Meredith and Ole Miss</vt:lpstr>
      <vt:lpstr>The March on Washington</vt:lpstr>
      <vt:lpstr>Death of a President</vt:lpstr>
      <vt:lpstr>PowerPoint Presentation</vt:lpstr>
      <vt:lpstr>Other 1963 events </vt:lpstr>
      <vt:lpstr>Mississippi Burning</vt:lpstr>
      <vt:lpstr>Protest Marches</vt:lpstr>
      <vt:lpstr>PowerPoint Presentation</vt:lpstr>
      <vt:lpstr>The end of the Movement?</vt:lpstr>
      <vt:lpstr>AN ERA OF SOCIAL CHANGE</vt:lpstr>
      <vt:lpstr>Chavez and the UFW work to improve working conditions by utilizing boycotts</vt:lpstr>
      <vt:lpstr>PowerPoint Presentation</vt:lpstr>
      <vt:lpstr>PowerPoint Presentation</vt:lpstr>
      <vt:lpstr>PowerPoint Presentation</vt:lpstr>
      <vt:lpstr>AIM takes aim at the government</vt:lpstr>
      <vt:lpstr>Handicapped/Disabled Rights</vt:lpstr>
    </vt:vector>
  </TitlesOfParts>
  <Company>Pearl Public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 Will</dc:creator>
  <cp:lastModifiedBy>Brand, Will</cp:lastModifiedBy>
  <cp:revision>3</cp:revision>
  <dcterms:created xsi:type="dcterms:W3CDTF">2017-04-06T12:47:51Z</dcterms:created>
  <dcterms:modified xsi:type="dcterms:W3CDTF">2017-04-06T12:54:36Z</dcterms:modified>
</cp:coreProperties>
</file>